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35"/>
  </p:notesMasterIdLst>
  <p:sldIdLst>
    <p:sldId id="411" r:id="rId2"/>
    <p:sldId id="394" r:id="rId3"/>
    <p:sldId id="449" r:id="rId4"/>
    <p:sldId id="469" r:id="rId5"/>
    <p:sldId id="468" r:id="rId6"/>
    <p:sldId id="385" r:id="rId7"/>
    <p:sldId id="386" r:id="rId8"/>
    <p:sldId id="437" r:id="rId9"/>
    <p:sldId id="438" r:id="rId10"/>
    <p:sldId id="439" r:id="rId11"/>
    <p:sldId id="442" r:id="rId12"/>
    <p:sldId id="443" r:id="rId13"/>
    <p:sldId id="414" r:id="rId14"/>
    <p:sldId id="413" r:id="rId15"/>
    <p:sldId id="447" r:id="rId16"/>
    <p:sldId id="448" r:id="rId17"/>
    <p:sldId id="451" r:id="rId18"/>
    <p:sldId id="452" r:id="rId19"/>
    <p:sldId id="453" r:id="rId20"/>
    <p:sldId id="454" r:id="rId21"/>
    <p:sldId id="462" r:id="rId22"/>
    <p:sldId id="455" r:id="rId23"/>
    <p:sldId id="444" r:id="rId24"/>
    <p:sldId id="463" r:id="rId25"/>
    <p:sldId id="456" r:id="rId26"/>
    <p:sldId id="457" r:id="rId27"/>
    <p:sldId id="458" r:id="rId28"/>
    <p:sldId id="459" r:id="rId29"/>
    <p:sldId id="460" r:id="rId30"/>
    <p:sldId id="464" r:id="rId31"/>
    <p:sldId id="465" r:id="rId32"/>
    <p:sldId id="461" r:id="rId33"/>
    <p:sldId id="466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942092"/>
    <a:srgbClr val="009193"/>
    <a:srgbClr val="FF7E79"/>
    <a:srgbClr val="FFFC00"/>
    <a:srgbClr val="FF2600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4"/>
    <p:restoredTop sz="95982" autoAdjust="0"/>
  </p:normalViewPr>
  <p:slideViewPr>
    <p:cSldViewPr snapToGrid="0" snapToObjects="1">
      <p:cViewPr varScale="1">
        <p:scale>
          <a:sx n="116" d="100"/>
          <a:sy n="116" d="100"/>
        </p:scale>
        <p:origin x="208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g>
</file>

<file path=ppt/media/image11.jpg>
</file>

<file path=ppt/media/image12.jpg>
</file>

<file path=ppt/media/image13.jpeg>
</file>

<file path=ppt/media/image14.jpg>
</file>

<file path=ppt/media/image15.png>
</file>

<file path=ppt/media/image16.jpg>
</file>

<file path=ppt/media/image17.jpeg>
</file>

<file path=ppt/media/image18.jpeg>
</file>

<file path=ppt/media/image19.png>
</file>

<file path=ppt/media/image2.jpg>
</file>

<file path=ppt/media/image20.jpeg>
</file>

<file path=ppt/media/image21.jpeg>
</file>

<file path=ppt/media/image22.jpg>
</file>

<file path=ppt/media/image23.jpg>
</file>

<file path=ppt/media/image24.jpg>
</file>

<file path=ppt/media/image25.jpg>
</file>

<file path=ppt/media/image26.tiff>
</file>

<file path=ppt/media/image27.png>
</file>

<file path=ppt/media/image28.png>
</file>

<file path=ppt/media/image29.tiff>
</file>

<file path=ppt/media/image3.png>
</file>

<file path=ppt/media/image30.tiff>
</file>

<file path=ppt/media/image31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jpeg>
</file>

<file path=ppt/media/image52.png>
</file>

<file path=ppt/media/image53.png>
</file>

<file path=ppt/media/image54.png>
</file>

<file path=ppt/media/image55.jpeg>
</file>

<file path=ppt/media/image56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C4908-2A04-9943-9FD7-65929F5D9E3B}" type="datetimeFigureOut">
              <a:rPr lang="en-US" smtClean="0"/>
              <a:t>3/26/18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A5107-B47F-A942-A7B4-FB0CAFAD1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85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CF5A-EA79-452C-A52C-1A2668C2E7DF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4C28-BD4B-4892-9A2D-6E19BD753A9A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D9D02-426E-46C9-9EE9-0DE1EF8B2838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AA6B6-10E5-4810-BC9F-DA72D8452E73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8D072-EF12-4AA2-BD71-ABC68B06D0E2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BF60-6CC3-4B74-A60D-3486985E4346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4818-984F-4759-BF72-A33BDC1963BD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E191-5F94-4FC1-B823-BD7CABF7FA06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56D55-EFBE-4F9B-8A5F-09D42CA22A9B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D1D110F-3F4E-48D9-B8AA-5D0E825AFDBA}" type="datetime1">
              <a:rPr lang="en-US" smtClean="0"/>
              <a:pPr/>
              <a:t>3/26/18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jpeg"/><Relationship Id="rId11" Type="http://schemas.openxmlformats.org/officeDocument/2006/relationships/image" Target="../media/image55.jpeg"/><Relationship Id="rId5" Type="http://schemas.openxmlformats.org/officeDocument/2006/relationships/image" Target="../media/image50.jpeg"/><Relationship Id="rId10" Type="http://schemas.openxmlformats.org/officeDocument/2006/relationships/image" Target="../media/image54.png"/><Relationship Id="rId4" Type="http://schemas.openxmlformats.org/officeDocument/2006/relationships/image" Target="../media/image49.png"/><Relationship Id="rId9" Type="http://schemas.openxmlformats.org/officeDocument/2006/relationships/image" Target="../media/image5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12" Type="http://schemas.openxmlformats.org/officeDocument/2006/relationships/image" Target="../media/image14.jpg"/><Relationship Id="rId17" Type="http://schemas.openxmlformats.org/officeDocument/2006/relationships/image" Target="../media/image19.png"/><Relationship Id="rId2" Type="http://schemas.openxmlformats.org/officeDocument/2006/relationships/image" Target="../media/image4.png"/><Relationship Id="rId16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jpeg"/><Relationship Id="rId5" Type="http://schemas.openxmlformats.org/officeDocument/2006/relationships/image" Target="../media/image7.jpg"/><Relationship Id="rId15" Type="http://schemas.openxmlformats.org/officeDocument/2006/relationships/image" Target="../media/image17.jpeg"/><Relationship Id="rId10" Type="http://schemas.openxmlformats.org/officeDocument/2006/relationships/image" Target="../media/image12.jpg"/><Relationship Id="rId4" Type="http://schemas.openxmlformats.org/officeDocument/2006/relationships/image" Target="../media/image6.jpeg"/><Relationship Id="rId9" Type="http://schemas.openxmlformats.org/officeDocument/2006/relationships/image" Target="../media/image11.jpg"/><Relationship Id="rId14" Type="http://schemas.openxmlformats.org/officeDocument/2006/relationships/image" Target="../media/image16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25.jp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744" y="2791299"/>
            <a:ext cx="8857883" cy="1072859"/>
          </a:xfrm>
        </p:spPr>
        <p:txBody>
          <a:bodyPr>
            <a:normAutofit/>
          </a:bodyPr>
          <a:lstStyle/>
          <a:p>
            <a:r>
              <a:rPr lang="en-US" sz="3800" b="1" dirty="0">
                <a:solidFill>
                  <a:schemeClr val="bg2">
                    <a:lumMod val="75000"/>
                  </a:schemeClr>
                </a:solidFill>
              </a:rPr>
              <a:t>Statistical Genomics</a:t>
            </a:r>
            <a:endParaRPr lang="en-US" sz="3800" b="1" dirty="0">
              <a:solidFill>
                <a:schemeClr val="accent2"/>
              </a:solidFill>
            </a:endParaRPr>
          </a:p>
        </p:txBody>
      </p:sp>
      <p:pic>
        <p:nvPicPr>
          <p:cNvPr id="4" name="Picture 7" descr="Washington_State_Couga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886" y="5316238"/>
            <a:ext cx="1433513" cy="143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512699" y="4249255"/>
            <a:ext cx="6400800" cy="10669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Zhiwu Zhang</a:t>
            </a:r>
          </a:p>
          <a:p>
            <a:pPr marL="0" indent="0" algn="ctr">
              <a:buNone/>
            </a:pPr>
            <a:r>
              <a:rPr lang="en-US" sz="2800" dirty="0"/>
              <a:t>Washington State University</a:t>
            </a:r>
          </a:p>
        </p:txBody>
      </p:sp>
      <p:sp>
        <p:nvSpPr>
          <p:cNvPr id="8" name="Title 2"/>
          <p:cNvSpPr txBox="1">
            <a:spLocks/>
          </p:cNvSpPr>
          <p:nvPr/>
        </p:nvSpPr>
        <p:spPr bwMode="auto">
          <a:xfrm>
            <a:off x="894721" y="3597458"/>
            <a:ext cx="7487279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5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2800" b="1" dirty="0">
                <a:solidFill>
                  <a:schemeClr val="bg2">
                    <a:lumMod val="50000"/>
                  </a:schemeClr>
                </a:solidFill>
              </a:rPr>
              <a:t>Lecture 21: BLINK</a:t>
            </a:r>
          </a:p>
        </p:txBody>
      </p:sp>
    </p:spTree>
    <p:extLst>
      <p:ext uri="{BB962C8B-B14F-4D97-AF65-F5344CB8AC3E}">
        <p14:creationId xmlns:p14="http://schemas.microsoft.com/office/powerpoint/2010/main" val="1839392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BLINK algorithm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56517" y="5793609"/>
            <a:ext cx="5062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y = PC + QTNs    + SNP + e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431836" y="4184770"/>
            <a:ext cx="3864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y = PC + </a:t>
            </a:r>
            <a:r>
              <a:rPr lang="en-US" sz="3600" dirty="0">
                <a:solidFill>
                  <a:srgbClr val="FF0000"/>
                </a:solidFill>
              </a:rPr>
              <a:t>QTNs</a:t>
            </a:r>
            <a:r>
              <a:rPr lang="en-US" sz="3600" dirty="0"/>
              <a:t> + 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69058" y="3861604"/>
            <a:ext cx="2033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/>
              <a:t>QTNs</a:t>
            </a:r>
            <a:endParaRPr lang="en-US" sz="36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5296828" y="4808544"/>
            <a:ext cx="11152" cy="985065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887844" y="4574995"/>
            <a:ext cx="925551" cy="967161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809669" y="4204392"/>
            <a:ext cx="1762330" cy="2936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133493" y="3407756"/>
            <a:ext cx="1135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BIC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56517" y="2285194"/>
            <a:ext cx="3679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y = PC + SNP + e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5285678" y="2983016"/>
            <a:ext cx="11150" cy="811528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215054" y="2998585"/>
            <a:ext cx="1135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LD</a:t>
            </a:r>
          </a:p>
        </p:txBody>
      </p:sp>
    </p:spTree>
    <p:extLst>
      <p:ext uri="{BB962C8B-B14F-4D97-AF65-F5344CB8AC3E}">
        <p14:creationId xmlns:p14="http://schemas.microsoft.com/office/powerpoint/2010/main" val="440152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492373"/>
              </p:ext>
            </p:extLst>
          </p:nvPr>
        </p:nvGraphicFramePr>
        <p:xfrm>
          <a:off x="825506" y="1979361"/>
          <a:ext cx="7861294" cy="356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5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8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71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31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32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06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230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sz="2000" b="1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sz="2000" b="1" baseline="30000" dirty="0">
                          <a:solidFill>
                            <a:schemeClr val="tx1"/>
                          </a:solidFill>
                        </a:rPr>
                        <a:t>*</a:t>
                      </a: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sz="2000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2000" b="1" baseline="30000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baseline="30000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sz="2000" b="1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2000" b="1" baseline="30000" dirty="0">
                          <a:solidFill>
                            <a:schemeClr val="tx1"/>
                          </a:solidFill>
                        </a:rPr>
                        <a:t>*</a:t>
                      </a: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baseline="30000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sz="2000" b="1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US" sz="2000" b="1" baseline="30000" dirty="0">
                          <a:solidFill>
                            <a:schemeClr val="tx1"/>
                          </a:solidFill>
                        </a:rPr>
                        <a:t>*</a:t>
                      </a: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baseline="30000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sz="2000" b="1" baseline="-25000" dirty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US" sz="2000" b="1" baseline="30000" dirty="0">
                          <a:solidFill>
                            <a:schemeClr val="tx1"/>
                          </a:solidFill>
                        </a:rPr>
                        <a:t>*</a:t>
                      </a:r>
                    </a:p>
                  </a:txBody>
                  <a:tcPr marL="130625" marR="1306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sz="2000" b="1" baseline="-250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en-US" sz="2000" b="1" baseline="30000" dirty="0">
                        <a:solidFill>
                          <a:schemeClr val="tx1"/>
                        </a:solidFill>
                      </a:endParaRPr>
                    </a:p>
                  </a:txBody>
                  <a:tcPr marL="130625" marR="130625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sz="2000" b="1" baseline="-250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en-US" sz="2000" b="1" baseline="30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20" name="Straight Arrow Connector 19"/>
          <p:cNvCxnSpPr/>
          <p:nvPr/>
        </p:nvCxnSpPr>
        <p:spPr>
          <a:xfrm>
            <a:off x="1811457" y="2964537"/>
            <a:ext cx="117087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034112" y="3357522"/>
            <a:ext cx="1178467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636062" y="3732472"/>
            <a:ext cx="1180480" cy="2044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1880770" y="4836444"/>
                <a:ext cx="10322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  <a:r>
                  <a:rPr lang="en-US" dirty="0"/>
                  <a:t>&lt;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𝛼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0770" y="4836444"/>
                <a:ext cx="1032249" cy="369332"/>
              </a:xfrm>
              <a:prstGeom prst="rect">
                <a:avLst/>
              </a:prstGeom>
              <a:blipFill rotWithShape="0">
                <a:blip r:embed="rId2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Arrow Connector 28"/>
          <p:cNvCxnSpPr/>
          <p:nvPr/>
        </p:nvCxnSpPr>
        <p:spPr>
          <a:xfrm flipH="1">
            <a:off x="1956424" y="4836444"/>
            <a:ext cx="956595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1712954" y="2595205"/>
                <a:ext cx="13678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r(S</a:t>
                </a:r>
                <a:r>
                  <a:rPr lang="en-US" baseline="-25000" dirty="0"/>
                  <a:t>1</a:t>
                </a:r>
                <a:r>
                  <a:rPr lang="en-US" baseline="30000" dirty="0"/>
                  <a:t>*</a:t>
                </a:r>
                <a:r>
                  <a:rPr lang="en-US" dirty="0"/>
                  <a:t>, S</a:t>
                </a:r>
                <a:r>
                  <a:rPr lang="en-US" baseline="-25000" dirty="0"/>
                  <a:t>i</a:t>
                </a:r>
                <a:r>
                  <a:rPr lang="en-US" dirty="0"/>
                  <a:t>) &lt;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</a:rPr>
                      <m:t>𝛽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2954" y="2595205"/>
                <a:ext cx="1367883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893" t="-101667" b="-1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3968285" y="2964537"/>
                <a:ext cx="13678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r(S</a:t>
                </a:r>
                <a:r>
                  <a:rPr lang="en-US" baseline="-25000" dirty="0"/>
                  <a:t>2</a:t>
                </a:r>
                <a:r>
                  <a:rPr lang="en-US" baseline="30000" dirty="0"/>
                  <a:t>*</a:t>
                </a:r>
                <a:r>
                  <a:rPr lang="en-US" dirty="0"/>
                  <a:t>, S</a:t>
                </a:r>
                <a:r>
                  <a:rPr lang="en-US" baseline="-25000" dirty="0"/>
                  <a:t>i</a:t>
                </a:r>
                <a:r>
                  <a:rPr lang="en-US" dirty="0"/>
                  <a:t>) &lt;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</a:rPr>
                      <m:t>𝛽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8285" y="2964537"/>
                <a:ext cx="1367883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1339" t="-98361" b="-1180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6542361" y="3250913"/>
                <a:ext cx="13678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r(S</a:t>
                </a:r>
                <a:r>
                  <a:rPr lang="en-US" baseline="-25000" dirty="0"/>
                  <a:t>3</a:t>
                </a:r>
                <a:r>
                  <a:rPr lang="en-US" baseline="30000" dirty="0"/>
                  <a:t>*</a:t>
                </a:r>
                <a:r>
                  <a:rPr lang="en-US" dirty="0"/>
                  <a:t>, S</a:t>
                </a:r>
                <a:r>
                  <a:rPr lang="en-US" baseline="-25000" dirty="0"/>
                  <a:t>i</a:t>
                </a:r>
                <a:r>
                  <a:rPr lang="en-US" dirty="0"/>
                  <a:t>) &lt;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</a:rPr>
                      <m:t>𝛽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2361" y="3250913"/>
                <a:ext cx="1367883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1778" t="-98361" b="-1163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itle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Remove SNPs in LD</a:t>
            </a:r>
          </a:p>
        </p:txBody>
      </p:sp>
    </p:spTree>
    <p:extLst>
      <p:ext uri="{BB962C8B-B14F-4D97-AF65-F5344CB8AC3E}">
        <p14:creationId xmlns:p14="http://schemas.microsoft.com/office/powerpoint/2010/main" val="460925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9903"/>
            <a:ext cx="9144000" cy="2718193"/>
          </a:xfrm>
          <a:prstGeom prst="rect">
            <a:avLst/>
          </a:prstGeom>
        </p:spPr>
      </p:pic>
      <p:sp>
        <p:nvSpPr>
          <p:cNvPr id="44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52728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Bayesian information criterion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33378" y="4403483"/>
            <a:ext cx="497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956926" y="4403483"/>
            <a:ext cx="497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k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3170857" y="3352385"/>
            <a:ext cx="22302" cy="914400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404841" y="997024"/>
            <a:ext cx="4334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BIC=-2LL+k Ln(n)</a:t>
            </a:r>
          </a:p>
        </p:txBody>
      </p:sp>
    </p:spTree>
    <p:extLst>
      <p:ext uri="{BB962C8B-B14F-4D97-AF65-F5344CB8AC3E}">
        <p14:creationId xmlns:p14="http://schemas.microsoft.com/office/powerpoint/2010/main" val="541050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536" y="2678913"/>
            <a:ext cx="5895534" cy="1752537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793175" y="4425419"/>
            <a:ext cx="7289797" cy="3752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793175" y="2892154"/>
            <a:ext cx="0" cy="1570789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03140" y="4425419"/>
            <a:ext cx="497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912207" y="4425419"/>
            <a:ext cx="497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81840" y="4425419"/>
            <a:ext cx="497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k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2707573" y="3776353"/>
            <a:ext cx="10403" cy="623667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793175" y="5053993"/>
            <a:ext cx="8159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 = S</a:t>
            </a:r>
            <a:r>
              <a:rPr lang="en-US" sz="2400" baseline="-25000" dirty="0"/>
              <a:t>1</a:t>
            </a:r>
            <a:r>
              <a:rPr lang="en-US" sz="2400" baseline="30000" dirty="0"/>
              <a:t>*</a:t>
            </a:r>
            <a:r>
              <a:rPr lang="en-US" sz="2400" dirty="0"/>
              <a:t> + S</a:t>
            </a:r>
            <a:r>
              <a:rPr lang="en-US" sz="2400" baseline="-25000" dirty="0"/>
              <a:t>2</a:t>
            </a:r>
            <a:r>
              <a:rPr lang="en-US" sz="2400" baseline="30000" dirty="0"/>
              <a:t> *</a:t>
            </a:r>
            <a:r>
              <a:rPr lang="en-US" sz="2400" dirty="0"/>
              <a:t> + S</a:t>
            </a:r>
            <a:r>
              <a:rPr lang="en-US" sz="2400" baseline="-25000" dirty="0"/>
              <a:t>3</a:t>
            </a:r>
            <a:r>
              <a:rPr lang="en-US" sz="2400" baseline="30000" dirty="0"/>
              <a:t> *</a:t>
            </a:r>
            <a:r>
              <a:rPr lang="en-US" sz="2400" dirty="0"/>
              <a:t> + … + </a:t>
            </a:r>
            <a:r>
              <a:rPr lang="en-US" sz="2400" dirty="0" err="1"/>
              <a:t>S</a:t>
            </a:r>
            <a:r>
              <a:rPr lang="en-US" sz="2400" baseline="-25000" dirty="0" err="1"/>
              <a:t>k</a:t>
            </a:r>
            <a:r>
              <a:rPr lang="en-US" sz="2400" baseline="30000" dirty="0"/>
              <a:t> *</a:t>
            </a:r>
            <a:r>
              <a:rPr lang="en-US" sz="2400" dirty="0"/>
              <a:t> + e, where k maximizes BIC </a:t>
            </a:r>
          </a:p>
        </p:txBody>
      </p:sp>
      <p:cxnSp>
        <p:nvCxnSpPr>
          <p:cNvPr id="152" name="Straight Arrow Connector 151"/>
          <p:cNvCxnSpPr/>
          <p:nvPr/>
        </p:nvCxnSpPr>
        <p:spPr>
          <a:xfrm>
            <a:off x="234372" y="2325377"/>
            <a:ext cx="558803" cy="0"/>
          </a:xfrm>
          <a:prstGeom prst="straightConnector1">
            <a:avLst/>
          </a:prstGeom>
          <a:ln w="25400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>
            <a:off x="234372" y="5284826"/>
            <a:ext cx="444498" cy="0"/>
          </a:xfrm>
          <a:prstGeom prst="straightConnector1">
            <a:avLst/>
          </a:prstGeom>
          <a:ln w="25400">
            <a:solidFill>
              <a:schemeClr val="accent2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 flipV="1">
            <a:off x="234372" y="2325377"/>
            <a:ext cx="0" cy="2959449"/>
          </a:xfrm>
          <a:prstGeom prst="straightConnector1">
            <a:avLst/>
          </a:prstGeom>
          <a:ln w="25400">
            <a:solidFill>
              <a:schemeClr val="accent2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 flipH="1">
            <a:off x="8305217" y="3505541"/>
            <a:ext cx="507997" cy="0"/>
          </a:xfrm>
          <a:prstGeom prst="straightConnector1">
            <a:avLst/>
          </a:prstGeom>
          <a:ln w="25400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>
            <a:stCxn id="31" idx="3"/>
          </p:cNvCxnSpPr>
          <p:nvPr/>
        </p:nvCxnSpPr>
        <p:spPr>
          <a:xfrm flipV="1">
            <a:off x="8508411" y="2264086"/>
            <a:ext cx="304803" cy="3486"/>
          </a:xfrm>
          <a:prstGeom prst="straightConnector1">
            <a:avLst/>
          </a:prstGeom>
          <a:ln w="25400">
            <a:solidFill>
              <a:schemeClr val="accent2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 flipV="1">
            <a:off x="8812515" y="2242568"/>
            <a:ext cx="19754" cy="1262973"/>
          </a:xfrm>
          <a:prstGeom prst="straightConnector1">
            <a:avLst/>
          </a:prstGeom>
          <a:ln w="25400">
            <a:solidFill>
              <a:schemeClr val="accent2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/>
          <p:nvPr/>
        </p:nvCxnSpPr>
        <p:spPr>
          <a:xfrm flipH="1">
            <a:off x="8314046" y="5221030"/>
            <a:ext cx="507996" cy="0"/>
          </a:xfrm>
          <a:prstGeom prst="straightConnector1">
            <a:avLst/>
          </a:prstGeom>
          <a:ln w="25400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>
            <a:off x="8333100" y="3781590"/>
            <a:ext cx="488942" cy="0"/>
          </a:xfrm>
          <a:prstGeom prst="straightConnector1">
            <a:avLst/>
          </a:prstGeom>
          <a:ln w="25400">
            <a:solidFill>
              <a:schemeClr val="accent2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 flipH="1" flipV="1">
            <a:off x="8812515" y="3776353"/>
            <a:ext cx="1" cy="1444578"/>
          </a:xfrm>
          <a:prstGeom prst="straightConnector1">
            <a:avLst/>
          </a:prstGeom>
          <a:ln w="25400">
            <a:solidFill>
              <a:schemeClr val="accent2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23315" y="2005962"/>
            <a:ext cx="7785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y = </a:t>
            </a:r>
            <a:r>
              <a:rPr lang="en-US" sz="2800" dirty="0" err="1"/>
              <a:t>s</a:t>
            </a:r>
            <a:r>
              <a:rPr lang="en-US" sz="2800" baseline="-25000" dirty="0" err="1"/>
              <a:t>i</a:t>
            </a:r>
            <a:r>
              <a:rPr lang="en-US" sz="2800" dirty="0"/>
              <a:t> + S</a:t>
            </a:r>
            <a:r>
              <a:rPr lang="en-US" sz="2800" baseline="-25000" dirty="0"/>
              <a:t>1</a:t>
            </a:r>
            <a:r>
              <a:rPr lang="en-US" sz="2800" baseline="30000" dirty="0"/>
              <a:t>*</a:t>
            </a:r>
            <a:r>
              <a:rPr lang="en-US" sz="2800" dirty="0"/>
              <a:t> + S</a:t>
            </a:r>
            <a:r>
              <a:rPr lang="en-US" sz="2800" baseline="-25000" dirty="0"/>
              <a:t>2</a:t>
            </a:r>
            <a:r>
              <a:rPr lang="en-US" sz="2800" baseline="30000" dirty="0"/>
              <a:t> *</a:t>
            </a:r>
            <a:r>
              <a:rPr lang="en-US" sz="2800" dirty="0"/>
              <a:t> + S</a:t>
            </a:r>
            <a:r>
              <a:rPr lang="en-US" sz="2800" baseline="-25000" dirty="0"/>
              <a:t>3</a:t>
            </a:r>
            <a:r>
              <a:rPr lang="en-US" sz="2800" baseline="30000" dirty="0"/>
              <a:t> *</a:t>
            </a:r>
            <a:r>
              <a:rPr lang="en-US" sz="2800" dirty="0"/>
              <a:t> + … + </a:t>
            </a:r>
            <a:r>
              <a:rPr lang="en-US" sz="2800" dirty="0" err="1"/>
              <a:t>S</a:t>
            </a:r>
            <a:r>
              <a:rPr lang="en-US" sz="2800" baseline="-25000" dirty="0" err="1"/>
              <a:t>k</a:t>
            </a:r>
            <a:r>
              <a:rPr lang="en-US" sz="2800" baseline="30000" dirty="0"/>
              <a:t> *</a:t>
            </a:r>
            <a:r>
              <a:rPr lang="en-US" sz="2800" dirty="0"/>
              <a:t> + e, where </a:t>
            </a:r>
            <a:r>
              <a:rPr lang="en-US" sz="2800" dirty="0" err="1"/>
              <a:t>i</a:t>
            </a:r>
            <a:r>
              <a:rPr lang="en-US" sz="2800" dirty="0"/>
              <a:t> = 1 to M</a:t>
            </a:r>
          </a:p>
        </p:txBody>
      </p: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52728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Bayesian information criterion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404841" y="997024"/>
            <a:ext cx="4334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BIC=-2LL+k Ln(n)</a:t>
            </a:r>
          </a:p>
        </p:txBody>
      </p:sp>
    </p:spTree>
    <p:extLst>
      <p:ext uri="{BB962C8B-B14F-4D97-AF65-F5344CB8AC3E}">
        <p14:creationId xmlns:p14="http://schemas.microsoft.com/office/powerpoint/2010/main" val="2027491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flipH="1">
            <a:off x="2491078" y="3569018"/>
            <a:ext cx="15678" cy="548640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3529550" y="4550224"/>
            <a:ext cx="15678" cy="548640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4183635" y="4713337"/>
            <a:ext cx="15678" cy="548640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925046" y="4214063"/>
            <a:ext cx="15678" cy="548640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5491806" y="4666298"/>
            <a:ext cx="15678" cy="548640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6616222" y="4215980"/>
            <a:ext cx="15678" cy="548640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6047449" y="4550224"/>
            <a:ext cx="15678" cy="548640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4851569" y="4766692"/>
            <a:ext cx="15678" cy="548640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7013896" y="3569018"/>
            <a:ext cx="15678" cy="548640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2491061" y="2226546"/>
            <a:ext cx="4553711" cy="2540146"/>
          </a:xfrm>
          <a:prstGeom prst="ellipse">
            <a:avLst/>
          </a:prstGeom>
          <a:solidFill>
            <a:schemeClr val="bg2"/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oon 3"/>
          <p:cNvSpPr/>
          <p:nvPr/>
        </p:nvSpPr>
        <p:spPr>
          <a:xfrm rot="5400000">
            <a:off x="3397923" y="-59454"/>
            <a:ext cx="2743200" cy="4572000"/>
          </a:xfrm>
          <a:prstGeom prst="moon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784193" y="2573911"/>
            <a:ext cx="3847707" cy="163121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100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BLINK</a:t>
            </a:r>
          </a:p>
        </p:txBody>
      </p:sp>
    </p:spTree>
    <p:extLst>
      <p:ext uri="{BB962C8B-B14F-4D97-AF65-F5344CB8AC3E}">
        <p14:creationId xmlns:p14="http://schemas.microsoft.com/office/powerpoint/2010/main" val="693928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1130300"/>
            <a:ext cx="8140700" cy="5207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60528"/>
            <a:ext cx="8229600" cy="86817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BLINK is super fast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93900" y="1141554"/>
            <a:ext cx="52959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Testing half million SNPs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63347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BLINK is 5X &gt; PLINK, 200X &gt; FarmCPU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778001" y="2830654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8000"/>
                </a:solidFill>
              </a:rPr>
              <a:t>FarmCPU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27900" y="4415009"/>
            <a:ext cx="1054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BLINK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89801" y="1541664"/>
            <a:ext cx="10921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</a:rPr>
              <a:t>PLINK</a:t>
            </a:r>
          </a:p>
        </p:txBody>
      </p:sp>
    </p:spTree>
    <p:extLst>
      <p:ext uri="{BB962C8B-B14F-4D97-AF65-F5344CB8AC3E}">
        <p14:creationId xmlns:p14="http://schemas.microsoft.com/office/powerpoint/2010/main" val="751566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84" y="0"/>
            <a:ext cx="6314271" cy="6858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422984" y="2823431"/>
            <a:ext cx="1615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PLINK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31233" y="2865628"/>
            <a:ext cx="1615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GAPIT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25040" y="2075065"/>
            <a:ext cx="1615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BLINK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49879" y="2496296"/>
            <a:ext cx="1615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FarmCPU</a:t>
            </a:r>
          </a:p>
        </p:txBody>
      </p:sp>
      <p:sp>
        <p:nvSpPr>
          <p:cNvPr id="10" name="Rectangle 9"/>
          <p:cNvSpPr/>
          <p:nvPr/>
        </p:nvSpPr>
        <p:spPr>
          <a:xfrm>
            <a:off x="233561" y="57476"/>
            <a:ext cx="84635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http://</a:t>
            </a:r>
            <a:r>
              <a:rPr lang="en-US" sz="3200" dirty="0" err="1"/>
              <a:t>zzlab.net</a:t>
            </a:r>
            <a:r>
              <a:rPr lang="en-US" sz="3200" dirty="0"/>
              <a:t>/GAPIT/data/</a:t>
            </a:r>
            <a:r>
              <a:rPr lang="en-US" sz="3200" dirty="0" err="1"/>
              <a:t>Workshop_Iowa.R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86221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Format of phenotype data</a:t>
            </a:r>
            <a:endParaRPr kumimoji="1" lang="zh-CN" altLang="en-US" dirty="0"/>
          </a:p>
        </p:txBody>
      </p:sp>
      <p:pic>
        <p:nvPicPr>
          <p:cNvPr id="7" name="图片 3" descr="Screen Shot 2015-09-30 at 1.22.38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311" b="38819"/>
          <a:stretch/>
        </p:blipFill>
        <p:spPr>
          <a:xfrm>
            <a:off x="2986072" y="2874282"/>
            <a:ext cx="2537701" cy="335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61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57200" y="-6499"/>
            <a:ext cx="8229600" cy="1252728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accent2"/>
                </a:solidFill>
              </a:rPr>
              <a:t>Formats of genotype data</a:t>
            </a:r>
            <a:endParaRPr kumimoji="1" lang="zh-CN" altLang="en-US" dirty="0">
              <a:solidFill>
                <a:schemeClr val="accent2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3349258" y="3033817"/>
            <a:ext cx="1828800" cy="1828800"/>
          </a:xfrm>
          <a:prstGeom prst="ellipse">
            <a:avLst/>
          </a:prstGeom>
          <a:gradFill flip="none" rotWithShape="1">
            <a:gsLst>
              <a:gs pos="90000">
                <a:schemeClr val="accent2">
                  <a:lumMod val="60000"/>
                  <a:lumOff val="40000"/>
                </a:schemeClr>
              </a:gs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75000"/>
                </a:schemeClr>
              </a:gs>
              <a:gs pos="97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9" name="Straight Arrow Connector 9"/>
          <p:cNvCxnSpPr>
            <a:stCxn id="19" idx="0"/>
            <a:endCxn id="4" idx="4"/>
          </p:cNvCxnSpPr>
          <p:nvPr/>
        </p:nvCxnSpPr>
        <p:spPr>
          <a:xfrm flipV="1">
            <a:off x="4263658" y="4862617"/>
            <a:ext cx="0" cy="478674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10"/>
          <p:cNvCxnSpPr>
            <a:stCxn id="4" idx="2"/>
            <a:endCxn id="18" idx="6"/>
          </p:cNvCxnSpPr>
          <p:nvPr/>
        </p:nvCxnSpPr>
        <p:spPr>
          <a:xfrm flipH="1">
            <a:off x="2860513" y="3948217"/>
            <a:ext cx="488745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2"/>
          <p:cNvCxnSpPr>
            <a:stCxn id="4" idx="0"/>
            <a:endCxn id="16" idx="4"/>
          </p:cNvCxnSpPr>
          <p:nvPr/>
        </p:nvCxnSpPr>
        <p:spPr>
          <a:xfrm flipV="1">
            <a:off x="4263658" y="2555143"/>
            <a:ext cx="0" cy="478674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0"/>
          <p:cNvCxnSpPr>
            <a:stCxn id="17" idx="2"/>
            <a:endCxn id="4" idx="6"/>
          </p:cNvCxnSpPr>
          <p:nvPr/>
        </p:nvCxnSpPr>
        <p:spPr>
          <a:xfrm flipH="1">
            <a:off x="5178058" y="3948217"/>
            <a:ext cx="488745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>
            <a:spLocks noChangeAspect="1"/>
          </p:cNvSpPr>
          <p:nvPr/>
        </p:nvSpPr>
        <p:spPr>
          <a:xfrm>
            <a:off x="3577858" y="1183543"/>
            <a:ext cx="1371600" cy="1371600"/>
          </a:xfrm>
          <a:prstGeom prst="ellipse">
            <a:avLst/>
          </a:prstGeom>
          <a:solidFill>
            <a:srgbClr val="0091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5666803" y="3262417"/>
            <a:ext cx="1371600" cy="13716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1488913" y="3262417"/>
            <a:ext cx="1371600" cy="1371600"/>
          </a:xfrm>
          <a:prstGeom prst="ellipse">
            <a:avLst/>
          </a:prstGeom>
          <a:solidFill>
            <a:srgbClr val="FF2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3577858" y="5341291"/>
            <a:ext cx="1371600" cy="1371600"/>
          </a:xfrm>
          <a:prstGeom prst="ellipse">
            <a:avLst/>
          </a:prstGeom>
          <a:solidFill>
            <a:srgbClr val="94209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7" name="Rectangle 36"/>
          <p:cNvSpPr/>
          <p:nvPr/>
        </p:nvSpPr>
        <p:spPr>
          <a:xfrm>
            <a:off x="3500468" y="3613429"/>
            <a:ext cx="15263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BLINK</a:t>
            </a:r>
          </a:p>
        </p:txBody>
      </p:sp>
      <p:sp>
        <p:nvSpPr>
          <p:cNvPr id="38" name="Rectangle 37"/>
          <p:cNvSpPr/>
          <p:nvPr/>
        </p:nvSpPr>
        <p:spPr>
          <a:xfrm>
            <a:off x="5798605" y="3674984"/>
            <a:ext cx="11079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PLINK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500468" y="5765481"/>
            <a:ext cx="14814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err="1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HapMap</a:t>
            </a:r>
            <a:endParaRPr lang="en-US" sz="2800" b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791435" y="3686607"/>
            <a:ext cx="7665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VCF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519705" y="1607733"/>
            <a:ext cx="14879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Numeric</a:t>
            </a:r>
          </a:p>
        </p:txBody>
      </p:sp>
    </p:spTree>
    <p:extLst>
      <p:ext uri="{BB962C8B-B14F-4D97-AF65-F5344CB8AC3E}">
        <p14:creationId xmlns:p14="http://schemas.microsoft.com/office/powerpoint/2010/main" val="1634972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and file name </a:t>
            </a:r>
            <a:r>
              <a:rPr lang="en-US" dirty="0" err="1"/>
              <a:t>extention</a:t>
            </a:r>
            <a:endParaRPr lang="en-US" dirty="0"/>
          </a:p>
        </p:txBody>
      </p:sp>
      <p:pic>
        <p:nvPicPr>
          <p:cNvPr id="4" name="Picture 3" descr="Screen Shot 2015-10-04 at 9.09.2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96" y="2905231"/>
            <a:ext cx="3898900" cy="1193800"/>
          </a:xfrm>
          <a:prstGeom prst="rect">
            <a:avLst/>
          </a:prstGeom>
        </p:spPr>
      </p:pic>
      <p:pic>
        <p:nvPicPr>
          <p:cNvPr id="5" name="Picture 4" descr="Screen Shot 2015-10-04 at 9.09.4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96" y="4124431"/>
            <a:ext cx="3911600" cy="1168400"/>
          </a:xfrm>
          <a:prstGeom prst="rect">
            <a:avLst/>
          </a:prstGeom>
        </p:spPr>
      </p:pic>
      <p:pic>
        <p:nvPicPr>
          <p:cNvPr id="6" name="Picture 5" descr="Screen Shot 2015-10-04 at 9.09.5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723" y="2905231"/>
            <a:ext cx="3924300" cy="1219200"/>
          </a:xfrm>
          <a:prstGeom prst="rect">
            <a:avLst/>
          </a:prstGeom>
        </p:spPr>
      </p:pic>
      <p:pic>
        <p:nvPicPr>
          <p:cNvPr id="7" name="Picture 6" descr="Screen Shot 2015-10-04 at 9.10.06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723" y="4242751"/>
            <a:ext cx="3860800" cy="1168400"/>
          </a:xfrm>
          <a:prstGeom prst="rect">
            <a:avLst/>
          </a:prstGeom>
        </p:spPr>
      </p:pic>
      <p:pic>
        <p:nvPicPr>
          <p:cNvPr id="8" name="Picture 7" descr="Screen Shot 2015-10-04 at 9.10.19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723" y="5475429"/>
            <a:ext cx="38354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947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tantia" charset="0"/>
              </a:rPr>
              <a:t>Bin problem</a:t>
            </a:r>
          </a:p>
          <a:p>
            <a:r>
              <a:rPr lang="en-US" dirty="0">
                <a:latin typeface="Constantia" charset="0"/>
              </a:rPr>
              <a:t>Computing demand of FarmCPU</a:t>
            </a:r>
          </a:p>
          <a:p>
            <a:r>
              <a:rPr lang="en-US" dirty="0">
                <a:latin typeface="Constantia" charset="0"/>
              </a:rPr>
              <a:t>BLINK method and software</a:t>
            </a:r>
          </a:p>
        </p:txBody>
      </p:sp>
    </p:spTree>
    <p:extLst>
      <p:ext uri="{BB962C8B-B14F-4D97-AF65-F5344CB8AC3E}">
        <p14:creationId xmlns:p14="http://schemas.microsoft.com/office/powerpoint/2010/main" val="4356845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Numeric format</a:t>
            </a:r>
            <a:endParaRPr kumimoji="1" lang="zh-CN" altLang="en-US" dirty="0"/>
          </a:p>
        </p:txBody>
      </p:sp>
      <p:pic>
        <p:nvPicPr>
          <p:cNvPr id="5" name="图片 4" descr="Screen Shot 2015-09-30 at 1.07.3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5" t="20505" r="57919"/>
          <a:stretch/>
        </p:blipFill>
        <p:spPr>
          <a:xfrm>
            <a:off x="5483530" y="2797223"/>
            <a:ext cx="1986211" cy="33521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483530" y="2282623"/>
            <a:ext cx="1661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Individuals</a:t>
            </a:r>
            <a:endParaRPr kumimoji="1" lang="zh-CN" altLang="en-US" dirty="0"/>
          </a:p>
        </p:txBody>
      </p:sp>
      <p:sp>
        <p:nvSpPr>
          <p:cNvPr id="8" name="文本框 5"/>
          <p:cNvSpPr txBox="1"/>
          <p:nvPr/>
        </p:nvSpPr>
        <p:spPr>
          <a:xfrm rot="16200000">
            <a:off x="4261745" y="3887272"/>
            <a:ext cx="155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SNPs</a:t>
            </a:r>
            <a:endParaRPr kumimoji="1" lang="zh-CN" altLang="en-US" dirty="0"/>
          </a:p>
        </p:txBody>
      </p:sp>
      <p:pic>
        <p:nvPicPr>
          <p:cNvPr id="9" name="图片 5" descr="Screen Shot 2015-09-30 at 1.19.58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84" t="7776"/>
          <a:stretch/>
        </p:blipFill>
        <p:spPr>
          <a:xfrm>
            <a:off x="913721" y="2797223"/>
            <a:ext cx="3027860" cy="3352113"/>
          </a:xfrm>
          <a:prstGeom prst="rect">
            <a:avLst/>
          </a:prstGeom>
        </p:spPr>
      </p:pic>
      <p:sp>
        <p:nvSpPr>
          <p:cNvPr id="10" name="内容占位符 3"/>
          <p:cNvSpPr txBox="1">
            <a:spLocks/>
          </p:cNvSpPr>
          <p:nvPr/>
        </p:nvSpPr>
        <p:spPr>
          <a:xfrm>
            <a:off x="4622729" y="6115274"/>
            <a:ext cx="3504581" cy="72953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Symbol" pitchFamily="18" charset="2"/>
              <a:buNone/>
            </a:pPr>
            <a:r>
              <a:rPr kumimoji="1" lang="en-US" altLang="zh-CN" sz="3200" dirty="0"/>
              <a:t>Genotype data</a:t>
            </a:r>
            <a:endParaRPr kumimoji="1" lang="zh-CN" altLang="en-US" sz="3200" dirty="0"/>
          </a:p>
        </p:txBody>
      </p:sp>
      <p:sp>
        <p:nvSpPr>
          <p:cNvPr id="12" name="内容占位符 3"/>
          <p:cNvSpPr txBox="1">
            <a:spLocks/>
          </p:cNvSpPr>
          <p:nvPr/>
        </p:nvSpPr>
        <p:spPr>
          <a:xfrm>
            <a:off x="457200" y="6124401"/>
            <a:ext cx="3504581" cy="72953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Symbol" pitchFamily="18" charset="2"/>
              <a:buNone/>
            </a:pPr>
            <a:r>
              <a:rPr kumimoji="1" lang="en-US" altLang="zh-CN" sz="3200" dirty="0"/>
              <a:t>Genotype map</a:t>
            </a:r>
            <a:endParaRPr kumimoji="1" lang="zh-CN" altLang="en-US" sz="3200" dirty="0"/>
          </a:p>
        </p:txBody>
      </p:sp>
      <p:cxnSp>
        <p:nvCxnSpPr>
          <p:cNvPr id="13" name="Straight Arrow Connector 11"/>
          <p:cNvCxnSpPr/>
          <p:nvPr/>
        </p:nvCxnSpPr>
        <p:spPr>
          <a:xfrm flipV="1">
            <a:off x="5223952" y="3294397"/>
            <a:ext cx="0" cy="1816376"/>
          </a:xfrm>
          <a:prstGeom prst="straightConnector1">
            <a:avLst/>
          </a:prstGeom>
          <a:ln w="38100">
            <a:solidFill>
              <a:srgbClr val="FF0000"/>
            </a:solidFill>
            <a:headEnd type="arrow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1"/>
          <p:cNvCxnSpPr/>
          <p:nvPr/>
        </p:nvCxnSpPr>
        <p:spPr>
          <a:xfrm flipH="1">
            <a:off x="5376352" y="2651955"/>
            <a:ext cx="2311770" cy="0"/>
          </a:xfrm>
          <a:prstGeom prst="straightConnector1">
            <a:avLst/>
          </a:prstGeom>
          <a:ln w="38100">
            <a:solidFill>
              <a:srgbClr val="FF0000"/>
            </a:solidFill>
            <a:headEnd type="arrow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92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79184"/>
            <a:ext cx="8124627" cy="5256280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57200" y="126456"/>
            <a:ext cx="8229600" cy="1252728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accent2"/>
                </a:solidFill>
              </a:rPr>
              <a:t>Run BLINK from command line</a:t>
            </a:r>
            <a:endParaRPr kumimoji="1" lang="zh-CN" altLang="en-US" dirty="0">
              <a:solidFill>
                <a:schemeClr val="accent2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57200" y="4007323"/>
            <a:ext cx="8124627" cy="18828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/>
              <a:t>cd /Users/Zhiwu/Desktop/temp/</a:t>
            </a:r>
            <a:r>
              <a:rPr kumimoji="1" lang="en-US" altLang="zh-CN" dirty="0" err="1"/>
              <a:t>demo_data</a:t>
            </a:r>
            <a:r>
              <a:rPr kumimoji="1" lang="en-US" altLang="zh-CN" dirty="0"/>
              <a:t>/numeric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/Users/Zhiwu/Desktop/temp/blink </a:t>
            </a:r>
            <a:r>
              <a:rPr lang="en-US" dirty="0"/>
              <a:t>--</a:t>
            </a:r>
            <a:r>
              <a:rPr kumimoji="1" lang="en-US" altLang="zh-CN" dirty="0"/>
              <a:t>file </a:t>
            </a:r>
            <a:r>
              <a:rPr kumimoji="1" lang="en-US" altLang="zh-CN" dirty="0" err="1"/>
              <a:t>myData</a:t>
            </a:r>
            <a:r>
              <a:rPr kumimoji="1" lang="en-US" altLang="zh-CN" dirty="0"/>
              <a:t> </a:t>
            </a:r>
            <a:r>
              <a:rPr lang="en-US" dirty="0"/>
              <a:t>--</a:t>
            </a:r>
            <a:r>
              <a:rPr kumimoji="1" lang="en-US" altLang="zh-CN" dirty="0"/>
              <a:t>numeric </a:t>
            </a:r>
            <a:r>
              <a:rPr lang="en-US" dirty="0"/>
              <a:t>--</a:t>
            </a:r>
            <a:r>
              <a:rPr kumimoji="1" lang="en-US" altLang="zh-CN" dirty="0" err="1"/>
              <a:t>gwas</a:t>
            </a:r>
            <a:r>
              <a:rPr kumimoji="1" lang="en-US" altLang="zh-CN" dirty="0"/>
              <a:t> </a:t>
            </a:r>
            <a:r>
              <a:rPr lang="en-US" dirty="0"/>
              <a:t>--</a:t>
            </a:r>
            <a:r>
              <a:rPr kumimoji="1" lang="en-US" altLang="zh-CN" dirty="0"/>
              <a:t>out </a:t>
            </a:r>
            <a:r>
              <a:rPr kumimoji="1" lang="en-US" altLang="zh-CN" dirty="0" err="1"/>
              <a:t>myResult</a:t>
            </a:r>
            <a:r>
              <a:rPr kumimoji="1" lang="en-US" altLang="zh-CN" dirty="0"/>
              <a:t> </a:t>
            </a:r>
            <a:endParaRPr kumimoji="1" lang="zh-CN" altLang="en-US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3141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Output </a:t>
            </a:r>
            <a:endParaRPr kumimoji="1"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300" y="1591056"/>
            <a:ext cx="4089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95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285" y="1919382"/>
            <a:ext cx="3657600" cy="4261757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852582"/>
            <a:ext cx="3505200" cy="54483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-469900" y="-178817"/>
            <a:ext cx="10515600" cy="7467600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Elbow Connector 6"/>
          <p:cNvCxnSpPr/>
          <p:nvPr/>
        </p:nvCxnSpPr>
        <p:spPr>
          <a:xfrm flipV="1">
            <a:off x="310285" y="5193283"/>
            <a:ext cx="2853995" cy="984867"/>
          </a:xfrm>
          <a:prstGeom prst="bentConnector3">
            <a:avLst>
              <a:gd name="adj1" fmla="val 64345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08190" y="5808818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t, F, X</a:t>
            </a:r>
            <a:r>
              <a:rPr lang="en-US" baseline="30000" dirty="0">
                <a:solidFill>
                  <a:schemeClr val="tx2"/>
                </a:solidFill>
              </a:rPr>
              <a:t>2</a:t>
            </a:r>
            <a:r>
              <a:rPr lang="en-US" dirty="0">
                <a:solidFill>
                  <a:schemeClr val="tx2"/>
                </a:solidFill>
              </a:rPr>
              <a:t>…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89999" y="4819709"/>
            <a:ext cx="705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GLM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64280" y="4067250"/>
            <a:ext cx="920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MLM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91000" y="3185651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CMLM</a:t>
            </a:r>
          </a:p>
        </p:txBody>
      </p:sp>
      <p:pic>
        <p:nvPicPr>
          <p:cNvPr id="20" name="Picture 1"/>
          <p:cNvPicPr>
            <a:picLocks noChangeAspect="1" noChangeArrowheads="1"/>
          </p:cNvPicPr>
          <p:nvPr/>
        </p:nvPicPr>
        <p:blipFill>
          <a:blip r:embed="rId4" cstate="print"/>
          <a:srcRect l="18333" t="27344" r="25000" b="12500"/>
          <a:stretch>
            <a:fillRect/>
          </a:stretch>
        </p:blipFill>
        <p:spPr bwMode="auto">
          <a:xfrm>
            <a:off x="3170461" y="4528115"/>
            <a:ext cx="914400" cy="591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3"/>
          <p:cNvPicPr>
            <a:picLocks noChangeAspect="1" noChangeArrowheads="1"/>
          </p:cNvPicPr>
          <p:nvPr/>
        </p:nvPicPr>
        <p:blipFill>
          <a:blip r:embed="rId5" cstate="print"/>
          <a:srcRect l="30555" t="33420" r="38889" b="24045"/>
          <a:stretch>
            <a:fillRect/>
          </a:stretch>
        </p:blipFill>
        <p:spPr bwMode="auto">
          <a:xfrm>
            <a:off x="4276774" y="3649807"/>
            <a:ext cx="914400" cy="7758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6" cstate="print"/>
          <a:srcRect l="37037" t="28862" r="41667" b="34679"/>
          <a:stretch>
            <a:fillRect/>
          </a:stretch>
        </p:blipFill>
        <p:spPr bwMode="auto">
          <a:xfrm>
            <a:off x="2249880" y="5297226"/>
            <a:ext cx="914400" cy="88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91911" y="6181139"/>
            <a:ext cx="1946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Uncorrelated or </a:t>
            </a:r>
          </a:p>
          <a:p>
            <a:r>
              <a:rPr lang="en-US" dirty="0"/>
              <a:t>equally correlated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83666" y="566985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609600" y="17697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2"/>
                </a:solidFill>
              </a:rPr>
              <a:t>Ladder for high hanging fruits</a:t>
            </a:r>
          </a:p>
        </p:txBody>
      </p:sp>
      <p:cxnSp>
        <p:nvCxnSpPr>
          <p:cNvPr id="29" name="Elbow Connector 28"/>
          <p:cNvCxnSpPr/>
          <p:nvPr/>
        </p:nvCxnSpPr>
        <p:spPr>
          <a:xfrm flipV="1">
            <a:off x="2325189" y="4436582"/>
            <a:ext cx="1759672" cy="756701"/>
          </a:xfrm>
          <a:prstGeom prst="bent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endCxn id="28" idx="1"/>
          </p:cNvCxnSpPr>
          <p:nvPr/>
        </p:nvCxnSpPr>
        <p:spPr>
          <a:xfrm flipV="1">
            <a:off x="3248121" y="3576732"/>
            <a:ext cx="2009679" cy="859850"/>
          </a:xfrm>
          <a:prstGeom prst="bentConnector3">
            <a:avLst>
              <a:gd name="adj1" fmla="val 47319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/>
          <p:nvPr/>
        </p:nvCxnSpPr>
        <p:spPr>
          <a:xfrm flipV="1">
            <a:off x="4191000" y="2707864"/>
            <a:ext cx="2258077" cy="868868"/>
          </a:xfrm>
          <a:prstGeom prst="bent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53932" y="2776970"/>
            <a:ext cx="914400" cy="778013"/>
          </a:xfrm>
          <a:prstGeom prst="rect">
            <a:avLst/>
          </a:prstGeom>
        </p:spPr>
      </p:pic>
      <p:cxnSp>
        <p:nvCxnSpPr>
          <p:cNvPr id="42" name="Elbow Connector 41"/>
          <p:cNvCxnSpPr/>
          <p:nvPr/>
        </p:nvCxnSpPr>
        <p:spPr>
          <a:xfrm flipV="1">
            <a:off x="5320038" y="1837664"/>
            <a:ext cx="2258077" cy="868868"/>
          </a:xfrm>
          <a:prstGeom prst="bent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320037" y="2276868"/>
            <a:ext cx="961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ECMLM</a:t>
            </a: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8"/>
          <a:srcRect l="19674" t="66092" r="56108" b="20505"/>
          <a:stretch/>
        </p:blipFill>
        <p:spPr>
          <a:xfrm>
            <a:off x="6612916" y="1919382"/>
            <a:ext cx="914400" cy="832682"/>
          </a:xfrm>
          <a:prstGeom prst="rect">
            <a:avLst/>
          </a:prstGeom>
        </p:spPr>
      </p:pic>
      <p:cxnSp>
        <p:nvCxnSpPr>
          <p:cNvPr id="51" name="Straight Connector 50"/>
          <p:cNvCxnSpPr/>
          <p:nvPr/>
        </p:nvCxnSpPr>
        <p:spPr>
          <a:xfrm flipH="1">
            <a:off x="91911" y="6178150"/>
            <a:ext cx="194616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ular Callout 53"/>
          <p:cNvSpPr/>
          <p:nvPr/>
        </p:nvSpPr>
        <p:spPr>
          <a:xfrm>
            <a:off x="1025236" y="3649807"/>
            <a:ext cx="1676400" cy="838200"/>
          </a:xfrm>
          <a:prstGeom prst="wedgeRectCallout">
            <a:avLst>
              <a:gd name="adj1" fmla="val 33203"/>
              <a:gd name="adj2" fmla="val 79833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Structure, </a:t>
            </a:r>
            <a:r>
              <a:rPr lang="en-US" dirty="0" err="1">
                <a:solidFill>
                  <a:schemeClr val="tx1"/>
                </a:solidFill>
              </a:rPr>
              <a:t>Eigenstrate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PLIK</a:t>
            </a:r>
          </a:p>
        </p:txBody>
      </p:sp>
      <p:sp>
        <p:nvSpPr>
          <p:cNvPr id="55" name="Rectangular Callout 54"/>
          <p:cNvSpPr/>
          <p:nvPr/>
        </p:nvSpPr>
        <p:spPr>
          <a:xfrm>
            <a:off x="1672936" y="2646200"/>
            <a:ext cx="2057400" cy="838200"/>
          </a:xfrm>
          <a:prstGeom prst="wedgeRectCallout">
            <a:avLst>
              <a:gd name="adj1" fmla="val 35021"/>
              <a:gd name="adj2" fmla="val 10931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EMMA, </a:t>
            </a:r>
            <a:r>
              <a:rPr lang="en-US" dirty="0" err="1">
                <a:solidFill>
                  <a:schemeClr val="tx1"/>
                </a:solidFill>
              </a:rPr>
              <a:t>EMMAx</a:t>
            </a:r>
            <a:r>
              <a:rPr lang="en-US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GCAT, </a:t>
            </a:r>
            <a:r>
              <a:rPr lang="en-US" dirty="0" err="1">
                <a:solidFill>
                  <a:schemeClr val="tx1"/>
                </a:solidFill>
              </a:rPr>
              <a:t>GenABEL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Rectangular Callout 55"/>
          <p:cNvSpPr/>
          <p:nvPr/>
        </p:nvSpPr>
        <p:spPr>
          <a:xfrm>
            <a:off x="3967884" y="2394207"/>
            <a:ext cx="1091795" cy="627314"/>
          </a:xfrm>
          <a:prstGeom prst="wedgeRectCallout">
            <a:avLst>
              <a:gd name="adj1" fmla="val 23800"/>
              <a:gd name="adj2" fmla="val 8230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TASSEL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GAPIT</a:t>
            </a:r>
          </a:p>
        </p:txBody>
      </p:sp>
      <p:sp>
        <p:nvSpPr>
          <p:cNvPr id="60" name="Rectangular Callout 59"/>
          <p:cNvSpPr/>
          <p:nvPr/>
        </p:nvSpPr>
        <p:spPr>
          <a:xfrm>
            <a:off x="4965174" y="1706176"/>
            <a:ext cx="977516" cy="379988"/>
          </a:xfrm>
          <a:prstGeom prst="wedgeRectCallout">
            <a:avLst>
              <a:gd name="adj1" fmla="val 34967"/>
              <a:gd name="adj2" fmla="val 83928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GAPIT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52290" y="1019120"/>
            <a:ext cx="914400" cy="687056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64811" y="675592"/>
            <a:ext cx="914400" cy="687056"/>
          </a:xfrm>
          <a:prstGeom prst="rect">
            <a:avLst/>
          </a:prstGeom>
        </p:spPr>
      </p:pic>
      <p:pic>
        <p:nvPicPr>
          <p:cNvPr id="32" name="Picture 31" descr="th.jpe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811" y="1489647"/>
            <a:ext cx="9144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610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3" grpId="0"/>
      <p:bldP spid="14" grpId="0"/>
      <p:bldP spid="15" grpId="0"/>
      <p:bldP spid="19" grpId="0"/>
      <p:bldP spid="9" grpId="0"/>
      <p:bldP spid="44" grpId="0"/>
      <p:bldP spid="54" grpId="0" animBg="1"/>
      <p:bldP spid="55" grpId="0" animBg="1"/>
      <p:bldP spid="56" grpId="0" animBg="1"/>
      <p:bldP spid="6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Demonstration</a:t>
            </a:r>
          </a:p>
        </p:txBody>
      </p:sp>
      <p:pic>
        <p:nvPicPr>
          <p:cNvPr id="45058" name="Picture 4" descr="tassel dem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48000" y="2438400"/>
            <a:ext cx="3162300" cy="2647950"/>
          </a:xfrm>
        </p:spPr>
      </p:pic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2819400" y="1982788"/>
            <a:ext cx="3656013" cy="3656012"/>
            <a:chOff x="1776" y="1249"/>
            <a:chExt cx="2303" cy="2303"/>
          </a:xfrm>
        </p:grpSpPr>
        <p:sp>
          <p:nvSpPr>
            <p:cNvPr id="45060" name="Oval 6"/>
            <p:cNvSpPr>
              <a:spLocks noChangeArrowheads="1"/>
            </p:cNvSpPr>
            <p:nvPr/>
          </p:nvSpPr>
          <p:spPr bwMode="auto">
            <a:xfrm>
              <a:off x="1776" y="1249"/>
              <a:ext cx="2303" cy="2303"/>
            </a:xfrm>
            <a:prstGeom prst="ellipse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61" name="Oval 7"/>
            <p:cNvSpPr>
              <a:spLocks noChangeArrowheads="1"/>
            </p:cNvSpPr>
            <p:nvPr/>
          </p:nvSpPr>
          <p:spPr bwMode="auto">
            <a:xfrm>
              <a:off x="2112" y="1536"/>
              <a:ext cx="1727" cy="1727"/>
            </a:xfrm>
            <a:prstGeom prst="ellipse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62" name="Oval 8"/>
            <p:cNvSpPr>
              <a:spLocks noChangeArrowheads="1"/>
            </p:cNvSpPr>
            <p:nvPr/>
          </p:nvSpPr>
          <p:spPr bwMode="auto">
            <a:xfrm>
              <a:off x="2400" y="1824"/>
              <a:ext cx="1152" cy="1152"/>
            </a:xfrm>
            <a:prstGeom prst="ellipse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63" name="Oval 9"/>
            <p:cNvSpPr>
              <a:spLocks noChangeArrowheads="1"/>
            </p:cNvSpPr>
            <p:nvPr/>
          </p:nvSpPr>
          <p:spPr bwMode="auto">
            <a:xfrm>
              <a:off x="2688" y="2112"/>
              <a:ext cx="576" cy="576"/>
            </a:xfrm>
            <a:prstGeom prst="ellipse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462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 GAPIT</a:t>
            </a:r>
          </a:p>
        </p:txBody>
      </p:sp>
      <p:sp>
        <p:nvSpPr>
          <p:cNvPr id="4" name="Rectangle 3"/>
          <p:cNvSpPr/>
          <p:nvPr/>
        </p:nvSpPr>
        <p:spPr>
          <a:xfrm>
            <a:off x="344384" y="1591056"/>
            <a:ext cx="879961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 err="1">
                <a:solidFill>
                  <a:srgbClr val="060087"/>
                </a:solidFill>
                <a:latin typeface="Candara" charset="0"/>
              </a:rPr>
              <a:t>rm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list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ls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())</a:t>
            </a:r>
          </a:p>
          <a:p>
            <a:r>
              <a:rPr lang="en-US" dirty="0">
                <a:solidFill>
                  <a:srgbClr val="3E3E3E"/>
                </a:solidFill>
                <a:latin typeface="Candara" charset="0"/>
              </a:rPr>
              <a:t>#Import GAPIT</a:t>
            </a:r>
          </a:p>
          <a:p>
            <a:r>
              <a:rPr lang="en-US" dirty="0">
                <a:solidFill>
                  <a:srgbClr val="3E3E3E"/>
                </a:solidFill>
                <a:latin typeface="Candara" charset="0"/>
              </a:rPr>
              <a:t>#source("http://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www.bioconductor.org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/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biocLite.R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") </a:t>
            </a:r>
          </a:p>
          <a:p>
            <a:r>
              <a:rPr lang="en-US" dirty="0">
                <a:solidFill>
                  <a:srgbClr val="3E3E3E"/>
                </a:solidFill>
                <a:latin typeface="Candara" charset="0"/>
              </a:rPr>
              <a:t>#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biocLite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("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multtest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")</a:t>
            </a:r>
          </a:p>
          <a:p>
            <a:r>
              <a:rPr lang="en-US" dirty="0">
                <a:solidFill>
                  <a:srgbClr val="3E3E3E"/>
                </a:solidFill>
                <a:latin typeface="Candara" charset="0"/>
              </a:rPr>
              <a:t>#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install.packages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("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gplots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")</a:t>
            </a:r>
          </a:p>
          <a:p>
            <a:r>
              <a:rPr lang="en-US" dirty="0">
                <a:solidFill>
                  <a:srgbClr val="3E3E3E"/>
                </a:solidFill>
                <a:latin typeface="Candara" charset="0"/>
              </a:rPr>
              <a:t>#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install.packages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("scatterplot3d")#The downloaded link at: http://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cran.r-project.org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/package=scatterplot3d</a:t>
            </a:r>
          </a:p>
          <a:p>
            <a:r>
              <a:rPr lang="en-US" dirty="0" err="1">
                <a:solidFill>
                  <a:srgbClr val="060087"/>
                </a:solidFill>
                <a:latin typeface="Candara" charset="0"/>
              </a:rPr>
              <a:t>rm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list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ls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())</a:t>
            </a: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library(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'MASS'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 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# required for 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ginv</a:t>
            </a:r>
            <a:endParaRPr lang="en-US" dirty="0">
              <a:solidFill>
                <a:srgbClr val="3E3E3E"/>
              </a:solidFill>
              <a:latin typeface="Candara" charset="0"/>
            </a:endParaRP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library(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multtest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library(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gplots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library(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compiler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 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#required for 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cmpfun</a:t>
            </a:r>
            <a:endParaRPr lang="en-US" dirty="0">
              <a:solidFill>
                <a:srgbClr val="3E3E3E"/>
              </a:solidFill>
              <a:latin typeface="Candara" charset="0"/>
            </a:endParaRP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library(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"scatterplot3d"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source(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"http://</a:t>
            </a:r>
            <a:r>
              <a:rPr lang="en-US" dirty="0" err="1">
                <a:solidFill>
                  <a:srgbClr val="9E0003"/>
                </a:solidFill>
                <a:latin typeface="Candara" charset="0"/>
              </a:rPr>
              <a:t>www.zzlab.net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/GAPIT/</a:t>
            </a:r>
            <a:r>
              <a:rPr lang="en-US" dirty="0" err="1">
                <a:solidFill>
                  <a:srgbClr val="9E0003"/>
                </a:solidFill>
                <a:latin typeface="Candara" charset="0"/>
              </a:rPr>
              <a:t>emma.txt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source(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"http://</a:t>
            </a:r>
            <a:r>
              <a:rPr lang="en-US" dirty="0" err="1">
                <a:solidFill>
                  <a:srgbClr val="9E0003"/>
                </a:solidFill>
                <a:latin typeface="Candara" charset="0"/>
              </a:rPr>
              <a:t>www.zzlab.net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/GAPIT/</a:t>
            </a:r>
            <a:r>
              <a:rPr lang="en-US" dirty="0" err="1">
                <a:solidFill>
                  <a:srgbClr val="9E0003"/>
                </a:solidFill>
                <a:latin typeface="Candara" charset="0"/>
              </a:rPr>
              <a:t>gapit_functions.txt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  <a:p>
            <a:r>
              <a:rPr lang="en-US" dirty="0">
                <a:solidFill>
                  <a:srgbClr val="3E3E3E"/>
                </a:solidFill>
                <a:latin typeface="Candara" charset="0"/>
              </a:rPr>
              <a:t>#source("~/Dropbox/GAPIT/Functions/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emma.txt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")</a:t>
            </a:r>
          </a:p>
          <a:p>
            <a:r>
              <a:rPr lang="en-US" dirty="0">
                <a:solidFill>
                  <a:srgbClr val="3E3E3E"/>
                </a:solidFill>
                <a:latin typeface="Candara" charset="0"/>
              </a:rPr>
              <a:t>#source("~/Dropbox/GAPIT/Functions/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gapit_functions.txt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10873827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 data and simulation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421746"/>
            <a:ext cx="8799616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>
                <a:solidFill>
                  <a:srgbClr val="3E3E3E"/>
                </a:solidFill>
                <a:latin typeface="Candara" charset="0"/>
              </a:rPr>
              <a:t>#Import demo data</a:t>
            </a:r>
          </a:p>
          <a:p>
            <a:r>
              <a:rPr lang="en-US" dirty="0" err="1">
                <a:solidFill>
                  <a:srgbClr val="000000"/>
                </a:solidFill>
                <a:latin typeface="Candara" charset="0"/>
              </a:rPr>
              <a:t>myGD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read.table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file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"http://</a:t>
            </a:r>
            <a:r>
              <a:rPr lang="en-US" dirty="0" err="1">
                <a:solidFill>
                  <a:srgbClr val="9E0003"/>
                </a:solidFill>
                <a:latin typeface="Candara" charset="0"/>
              </a:rPr>
              <a:t>zzlab.net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/GAPIT/data/</a:t>
            </a:r>
            <a:r>
              <a:rPr lang="en-US" dirty="0" err="1">
                <a:solidFill>
                  <a:srgbClr val="9E0003"/>
                </a:solidFill>
                <a:latin typeface="Candara" charset="0"/>
              </a:rPr>
              <a:t>mdp_numeric.txt"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,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head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>
                <a:solidFill>
                  <a:srgbClr val="B5760C"/>
                </a:solidFill>
                <a:latin typeface="Candara" charset="0"/>
              </a:rPr>
              <a:t>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  <a:p>
            <a:r>
              <a:rPr lang="en-US" dirty="0" err="1">
                <a:solidFill>
                  <a:srgbClr val="000000"/>
                </a:solidFill>
                <a:latin typeface="Candara" charset="0"/>
              </a:rPr>
              <a:t>myGM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read.table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file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"http://</a:t>
            </a:r>
            <a:r>
              <a:rPr lang="en-US" dirty="0" err="1">
                <a:solidFill>
                  <a:srgbClr val="9E0003"/>
                </a:solidFill>
                <a:latin typeface="Candara" charset="0"/>
              </a:rPr>
              <a:t>zzlab.net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/GAPIT/data/</a:t>
            </a:r>
            <a:r>
              <a:rPr lang="en-US" dirty="0" err="1">
                <a:solidFill>
                  <a:srgbClr val="9E0003"/>
                </a:solidFill>
                <a:latin typeface="Candara" charset="0"/>
              </a:rPr>
              <a:t>mdp_SNP_information.txt"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,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head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>
                <a:solidFill>
                  <a:srgbClr val="B5760C"/>
                </a:solidFill>
                <a:latin typeface="Candara" charset="0"/>
              </a:rPr>
              <a:t>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  <a:p>
            <a:r>
              <a:rPr lang="en-US" dirty="0">
                <a:solidFill>
                  <a:srgbClr val="3E3E3E"/>
                </a:solidFill>
                <a:latin typeface="Candara" charset="0"/>
              </a:rPr>
              <a:t>#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myGD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=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read.table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(file="~/Dropbox/Current/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ZZLab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/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WSUCourse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/CROPS545/Demo/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mdp_numeric.txt",head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=T)</a:t>
            </a:r>
          </a:p>
          <a:p>
            <a:r>
              <a:rPr lang="en-US" dirty="0">
                <a:solidFill>
                  <a:srgbClr val="3E3E3E"/>
                </a:solidFill>
                <a:latin typeface="Candara" charset="0"/>
              </a:rPr>
              <a:t>#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myGM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=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read.table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(file="~/Dropbox/Current/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ZZLab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/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WSUCourse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/CROPS545/Demo/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mdp_SNP_information.txt",head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=T)</a:t>
            </a:r>
          </a:p>
          <a:p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>
                <a:solidFill>
                  <a:srgbClr val="3E3E3E"/>
                </a:solidFill>
                <a:latin typeface="Candara" charset="0"/>
              </a:rPr>
              <a:t>#</a:t>
            </a:r>
            <a:r>
              <a:rPr lang="en-US" dirty="0" err="1">
                <a:solidFill>
                  <a:srgbClr val="3E3E3E"/>
                </a:solidFill>
                <a:latin typeface="Candara" charset="0"/>
              </a:rPr>
              <a:t>Simultate</a:t>
            </a:r>
            <a:r>
              <a:rPr lang="en-US" dirty="0">
                <a:solidFill>
                  <a:srgbClr val="3E3E3E"/>
                </a:solidFill>
                <a:latin typeface="Candara" charset="0"/>
              </a:rPr>
              <a:t> 10 QTN on the first half chromosomes</a:t>
            </a:r>
          </a:p>
          <a:p>
            <a:r>
              <a:rPr lang="pt-BR" dirty="0" err="1">
                <a:solidFill>
                  <a:srgbClr val="000000"/>
                </a:solidFill>
                <a:latin typeface="Candara" charset="0"/>
              </a:rPr>
              <a:t>X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myGD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[,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-1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]</a:t>
            </a:r>
          </a:p>
          <a:p>
            <a:r>
              <a:rPr lang="pt-BR" dirty="0">
                <a:solidFill>
                  <a:srgbClr val="000000"/>
                </a:solidFill>
                <a:latin typeface="Candara" charset="0"/>
              </a:rPr>
              <a:t>index1to5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myGM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[,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2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]&lt;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6</a:t>
            </a:r>
            <a:endParaRPr lang="pt-BR" dirty="0">
              <a:solidFill>
                <a:srgbClr val="060087"/>
              </a:solidFill>
              <a:latin typeface="Candara" charset="0"/>
            </a:endParaRPr>
          </a:p>
          <a:p>
            <a:r>
              <a:rPr lang="pt-BR" dirty="0">
                <a:solidFill>
                  <a:srgbClr val="000000"/>
                </a:solidFill>
                <a:latin typeface="Candara" charset="0"/>
              </a:rPr>
              <a:t>X1to5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= 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X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[,</a:t>
            </a:r>
            <a:r>
              <a:rPr lang="pt-BR" dirty="0">
                <a:solidFill>
                  <a:srgbClr val="000000"/>
                </a:solidFill>
                <a:latin typeface="Candara" charset="0"/>
              </a:rPr>
              <a:t>index1to5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]</a:t>
            </a:r>
          </a:p>
          <a:p>
            <a:r>
              <a:rPr lang="pt-BR" dirty="0">
                <a:solidFill>
                  <a:srgbClr val="000000"/>
                </a:solidFill>
                <a:latin typeface="Candara" charset="0"/>
              </a:rPr>
              <a:t>taxa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myGD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[,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]</a:t>
            </a:r>
          </a:p>
          <a:p>
            <a:r>
              <a:rPr lang="is-IS" dirty="0">
                <a:solidFill>
                  <a:srgbClr val="060087"/>
                </a:solidFill>
                <a:latin typeface="Candara" charset="0"/>
              </a:rPr>
              <a:t>set.seed(</a:t>
            </a:r>
            <a:r>
              <a:rPr lang="is-IS" dirty="0">
                <a:solidFill>
                  <a:srgbClr val="0B4213"/>
                </a:solidFill>
                <a:latin typeface="Candara" charset="0"/>
              </a:rPr>
              <a:t>99164</a:t>
            </a:r>
            <a:r>
              <a:rPr lang="is-IS" dirty="0">
                <a:solidFill>
                  <a:srgbClr val="060087"/>
                </a:solidFill>
                <a:latin typeface="Candara" charset="0"/>
              </a:rPr>
              <a:t>)</a:t>
            </a:r>
          </a:p>
          <a:p>
            <a:r>
              <a:rPr lang="en-US" dirty="0" err="1">
                <a:solidFill>
                  <a:srgbClr val="000000"/>
                </a:solidFill>
                <a:latin typeface="Candara" charset="0"/>
              </a:rPr>
              <a:t>GD.candidate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cbind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taxa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X1to5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  <a:p>
            <a:r>
              <a:rPr lang="en-US" dirty="0" err="1">
                <a:solidFill>
                  <a:srgbClr val="000000"/>
                </a:solidFill>
                <a:latin typeface="Candara" charset="0"/>
              </a:rPr>
              <a:t>mySim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GAPIT.Phenotype.Simulation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GD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GD.candidate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,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GM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myGM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[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index1to5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,],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h2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.5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NQTN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10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effectunit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=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.95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QTNDist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"normal"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  <a:p>
            <a:r>
              <a:rPr lang="en-US" dirty="0" err="1">
                <a:solidFill>
                  <a:srgbClr val="060087"/>
                </a:solidFill>
                <a:latin typeface="Candara" charset="0"/>
              </a:rPr>
              <a:t>hist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mySim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$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effect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563626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5766858" cy="1080219"/>
          </a:xfrm>
        </p:spPr>
        <p:txBody>
          <a:bodyPr>
            <a:normAutofit/>
          </a:bodyPr>
          <a:lstStyle/>
          <a:p>
            <a:r>
              <a:rPr lang="en-US" dirty="0" err="1"/>
              <a:t>ttest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433122" y="706051"/>
            <a:ext cx="371087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#GWAS by GAPIT</a:t>
            </a:r>
          </a:p>
          <a:p>
            <a:r>
              <a:rPr lang="en-US" sz="1600" dirty="0" err="1"/>
              <a:t>setwd</a:t>
            </a:r>
            <a:r>
              <a:rPr lang="en-US" sz="1600" dirty="0"/>
              <a:t>("~/Desktop/temp")</a:t>
            </a:r>
          </a:p>
          <a:p>
            <a:r>
              <a:rPr lang="en-US" sz="1600" dirty="0" err="1"/>
              <a:t>myGAPIT</a:t>
            </a:r>
            <a:r>
              <a:rPr lang="en-US" sz="1600" dirty="0"/>
              <a:t>=GAPIT(</a:t>
            </a:r>
          </a:p>
          <a:p>
            <a:r>
              <a:rPr lang="en-US" sz="1600" dirty="0"/>
              <a:t>  Y=</a:t>
            </a:r>
            <a:r>
              <a:rPr lang="en-US" sz="1600" dirty="0" err="1"/>
              <a:t>mySim$Y</a:t>
            </a:r>
            <a:r>
              <a:rPr lang="en-US" sz="1600" dirty="0"/>
              <a:t>,</a:t>
            </a:r>
          </a:p>
          <a:p>
            <a:r>
              <a:rPr lang="en-US" sz="1600" dirty="0"/>
              <a:t>  GD=</a:t>
            </a:r>
            <a:r>
              <a:rPr lang="en-US" sz="1600" dirty="0" err="1"/>
              <a:t>myGD</a:t>
            </a:r>
            <a:r>
              <a:rPr lang="en-US" sz="1600" dirty="0"/>
              <a:t>,</a:t>
            </a:r>
          </a:p>
          <a:p>
            <a:r>
              <a:rPr lang="en-US" sz="1600" dirty="0"/>
              <a:t>  GM=</a:t>
            </a:r>
            <a:r>
              <a:rPr lang="en-US" sz="1600" dirty="0" err="1"/>
              <a:t>myGM</a:t>
            </a:r>
            <a:r>
              <a:rPr lang="en-US" sz="1600" dirty="0"/>
              <a:t>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QTN.position</a:t>
            </a:r>
            <a:r>
              <a:rPr lang="en-US" sz="1600" dirty="0"/>
              <a:t>=</a:t>
            </a:r>
            <a:r>
              <a:rPr lang="en-US" sz="1600" dirty="0" err="1"/>
              <a:t>mySim$QTN.position</a:t>
            </a:r>
            <a:r>
              <a:rPr lang="en-US" sz="1600" dirty="0"/>
              <a:t>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PCA.total</a:t>
            </a:r>
            <a:r>
              <a:rPr lang="en-US" sz="1600" dirty="0"/>
              <a:t>=0,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group.from</a:t>
            </a:r>
            <a:r>
              <a:rPr lang="en-US" sz="1600" dirty="0"/>
              <a:t> = 1,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group.to</a:t>
            </a:r>
            <a:r>
              <a:rPr lang="en-US" sz="1600" dirty="0"/>
              <a:t> = 1,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group.by</a:t>
            </a:r>
            <a:r>
              <a:rPr lang="en-US" sz="1600" dirty="0"/>
              <a:t> = 10,</a:t>
            </a:r>
          </a:p>
          <a:p>
            <a:r>
              <a:rPr lang="en-US" sz="1600" dirty="0"/>
              <a:t>  #</a:t>
            </a:r>
            <a:r>
              <a:rPr lang="en-US" sz="1600" dirty="0" err="1"/>
              <a:t>sangwich.top</a:t>
            </a:r>
            <a:r>
              <a:rPr lang="en-US" sz="1600" dirty="0"/>
              <a:t>="MLM", #options are GLM,MLM,CMLM, </a:t>
            </a:r>
            <a:r>
              <a:rPr lang="en-US" sz="1600" dirty="0" err="1"/>
              <a:t>FaST</a:t>
            </a:r>
            <a:r>
              <a:rPr lang="en-US" sz="1600" dirty="0"/>
              <a:t> and SUPER </a:t>
            </a:r>
          </a:p>
          <a:p>
            <a:r>
              <a:rPr lang="en-US" sz="1600" dirty="0"/>
              <a:t>  #</a:t>
            </a:r>
            <a:r>
              <a:rPr lang="en-US" sz="1600" dirty="0" err="1"/>
              <a:t>sangwich.bottom</a:t>
            </a:r>
            <a:r>
              <a:rPr lang="en-US" sz="1600" dirty="0"/>
              <a:t>="SUPER", #options are GLM,MLM,CMLM, </a:t>
            </a:r>
            <a:r>
              <a:rPr lang="en-US" sz="1600" dirty="0" err="1"/>
              <a:t>FaST</a:t>
            </a:r>
            <a:r>
              <a:rPr lang="en-US" sz="1600" dirty="0"/>
              <a:t> and SUPER </a:t>
            </a:r>
          </a:p>
          <a:p>
            <a:r>
              <a:rPr lang="en-US" sz="1600" dirty="0"/>
              <a:t>  memo="</a:t>
            </a:r>
            <a:r>
              <a:rPr lang="en-US" sz="1600" dirty="0" err="1"/>
              <a:t>ttest</a:t>
            </a:r>
            <a:r>
              <a:rPr lang="en-US" sz="1600" dirty="0"/>
              <a:t>")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112" y="4206834"/>
            <a:ext cx="2743200" cy="2743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1"/>
            <a:ext cx="5486400" cy="242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6376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5766858" cy="1080219"/>
          </a:xfrm>
        </p:spPr>
        <p:txBody>
          <a:bodyPr>
            <a:normAutofit/>
          </a:bodyPr>
          <a:lstStyle/>
          <a:p>
            <a:r>
              <a:rPr lang="en-US" dirty="0"/>
              <a:t>GLM</a:t>
            </a:r>
          </a:p>
        </p:txBody>
      </p:sp>
      <p:sp>
        <p:nvSpPr>
          <p:cNvPr id="5" name="Rectangle 4"/>
          <p:cNvSpPr/>
          <p:nvPr/>
        </p:nvSpPr>
        <p:spPr>
          <a:xfrm>
            <a:off x="5433122" y="706051"/>
            <a:ext cx="371087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#GWAS by GAPIT</a:t>
            </a:r>
          </a:p>
          <a:p>
            <a:r>
              <a:rPr lang="en-US" sz="1600" dirty="0" err="1"/>
              <a:t>setwd</a:t>
            </a:r>
            <a:r>
              <a:rPr lang="en-US" sz="1600" dirty="0"/>
              <a:t>("~/Desktop/temp")</a:t>
            </a:r>
          </a:p>
          <a:p>
            <a:r>
              <a:rPr lang="en-US" sz="1600" dirty="0" err="1"/>
              <a:t>myGAPIT</a:t>
            </a:r>
            <a:r>
              <a:rPr lang="en-US" sz="1600" dirty="0"/>
              <a:t>=GAPIT(</a:t>
            </a:r>
          </a:p>
          <a:p>
            <a:r>
              <a:rPr lang="en-US" sz="1600" dirty="0"/>
              <a:t>  Y=</a:t>
            </a:r>
            <a:r>
              <a:rPr lang="en-US" sz="1600" dirty="0" err="1"/>
              <a:t>mySim$Y</a:t>
            </a:r>
            <a:r>
              <a:rPr lang="en-US" sz="1600" dirty="0"/>
              <a:t>,</a:t>
            </a:r>
          </a:p>
          <a:p>
            <a:r>
              <a:rPr lang="en-US" sz="1600" dirty="0"/>
              <a:t>  GD=</a:t>
            </a:r>
            <a:r>
              <a:rPr lang="en-US" sz="1600" dirty="0" err="1"/>
              <a:t>myGD</a:t>
            </a:r>
            <a:r>
              <a:rPr lang="en-US" sz="1600" dirty="0"/>
              <a:t>,</a:t>
            </a:r>
          </a:p>
          <a:p>
            <a:r>
              <a:rPr lang="en-US" sz="1600" dirty="0"/>
              <a:t>  GM=</a:t>
            </a:r>
            <a:r>
              <a:rPr lang="en-US" sz="1600" dirty="0" err="1"/>
              <a:t>myGM</a:t>
            </a:r>
            <a:r>
              <a:rPr lang="en-US" sz="1600" dirty="0"/>
              <a:t>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QTN.position</a:t>
            </a:r>
            <a:r>
              <a:rPr lang="en-US" sz="1600" dirty="0"/>
              <a:t>=</a:t>
            </a:r>
            <a:r>
              <a:rPr lang="en-US" sz="1600" dirty="0" err="1"/>
              <a:t>mySim$QTN.position</a:t>
            </a:r>
            <a:r>
              <a:rPr lang="en-US" sz="1600" dirty="0"/>
              <a:t>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PCA.total</a:t>
            </a:r>
            <a:r>
              <a:rPr lang="en-US" sz="1600" dirty="0"/>
              <a:t>=3,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group.from</a:t>
            </a:r>
            <a:r>
              <a:rPr lang="en-US" sz="1600" dirty="0"/>
              <a:t> = 1,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group.to</a:t>
            </a:r>
            <a:r>
              <a:rPr lang="en-US" sz="1600" dirty="0"/>
              <a:t> = 1,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group.by</a:t>
            </a:r>
            <a:r>
              <a:rPr lang="en-US" sz="1600" dirty="0"/>
              <a:t> = 10,</a:t>
            </a:r>
          </a:p>
          <a:p>
            <a:r>
              <a:rPr lang="en-US" sz="1600" dirty="0"/>
              <a:t>  #</a:t>
            </a:r>
            <a:r>
              <a:rPr lang="en-US" sz="1600" dirty="0" err="1"/>
              <a:t>sangwich.top</a:t>
            </a:r>
            <a:r>
              <a:rPr lang="en-US" sz="1600" dirty="0"/>
              <a:t>="MLM", #options are GLM,MLM,CMLM, </a:t>
            </a:r>
            <a:r>
              <a:rPr lang="en-US" sz="1600" dirty="0" err="1"/>
              <a:t>FaST</a:t>
            </a:r>
            <a:r>
              <a:rPr lang="en-US" sz="1600" dirty="0"/>
              <a:t> and SUPER </a:t>
            </a:r>
          </a:p>
          <a:p>
            <a:r>
              <a:rPr lang="en-US" sz="1600" dirty="0"/>
              <a:t>  #</a:t>
            </a:r>
            <a:r>
              <a:rPr lang="en-US" sz="1600" dirty="0" err="1"/>
              <a:t>sangwich.bottom</a:t>
            </a:r>
            <a:r>
              <a:rPr lang="en-US" sz="1600" dirty="0"/>
              <a:t>="SUPER", #options are GLM,MLM,CMLM, </a:t>
            </a:r>
            <a:r>
              <a:rPr lang="en-US" sz="1600" dirty="0" err="1"/>
              <a:t>FaST</a:t>
            </a:r>
            <a:r>
              <a:rPr lang="en-US" sz="1600" dirty="0"/>
              <a:t> and SUPER </a:t>
            </a:r>
          </a:p>
          <a:p>
            <a:r>
              <a:rPr lang="en-US" sz="1600" dirty="0"/>
              <a:t>  memo="GLM")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976" y="4114800"/>
            <a:ext cx="2743200" cy="274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1"/>
            <a:ext cx="5486400" cy="242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7732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5766858" cy="1080219"/>
          </a:xfrm>
        </p:spPr>
        <p:txBody>
          <a:bodyPr>
            <a:normAutofit/>
          </a:bodyPr>
          <a:lstStyle/>
          <a:p>
            <a:r>
              <a:rPr lang="en-US" dirty="0"/>
              <a:t>MLM</a:t>
            </a:r>
          </a:p>
        </p:txBody>
      </p:sp>
      <p:sp>
        <p:nvSpPr>
          <p:cNvPr id="5" name="Rectangle 4"/>
          <p:cNvSpPr/>
          <p:nvPr/>
        </p:nvSpPr>
        <p:spPr>
          <a:xfrm>
            <a:off x="5433122" y="706051"/>
            <a:ext cx="371087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#GWAS by GAPIT</a:t>
            </a:r>
          </a:p>
          <a:p>
            <a:r>
              <a:rPr lang="en-US" sz="1600" dirty="0" err="1"/>
              <a:t>setwd</a:t>
            </a:r>
            <a:r>
              <a:rPr lang="en-US" sz="1600" dirty="0"/>
              <a:t>("~/Desktop/temp")</a:t>
            </a:r>
          </a:p>
          <a:p>
            <a:r>
              <a:rPr lang="en-US" sz="1600" dirty="0" err="1"/>
              <a:t>myGAPIT</a:t>
            </a:r>
            <a:r>
              <a:rPr lang="en-US" sz="1600" dirty="0"/>
              <a:t>=GAPIT(</a:t>
            </a:r>
          </a:p>
          <a:p>
            <a:r>
              <a:rPr lang="en-US" sz="1600" dirty="0"/>
              <a:t>  Y=</a:t>
            </a:r>
            <a:r>
              <a:rPr lang="en-US" sz="1600" dirty="0" err="1"/>
              <a:t>mySim$Y</a:t>
            </a:r>
            <a:r>
              <a:rPr lang="en-US" sz="1600" dirty="0"/>
              <a:t>,</a:t>
            </a:r>
          </a:p>
          <a:p>
            <a:r>
              <a:rPr lang="en-US" sz="1600" dirty="0"/>
              <a:t>  GD=</a:t>
            </a:r>
            <a:r>
              <a:rPr lang="en-US" sz="1600" dirty="0" err="1"/>
              <a:t>myGD</a:t>
            </a:r>
            <a:r>
              <a:rPr lang="en-US" sz="1600" dirty="0"/>
              <a:t>,</a:t>
            </a:r>
          </a:p>
          <a:p>
            <a:r>
              <a:rPr lang="en-US" sz="1600" dirty="0"/>
              <a:t>  GM=</a:t>
            </a:r>
            <a:r>
              <a:rPr lang="en-US" sz="1600" dirty="0" err="1"/>
              <a:t>myGM</a:t>
            </a:r>
            <a:r>
              <a:rPr lang="en-US" sz="1600" dirty="0"/>
              <a:t>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QTN.position</a:t>
            </a:r>
            <a:r>
              <a:rPr lang="en-US" sz="1600" dirty="0"/>
              <a:t>=</a:t>
            </a:r>
            <a:r>
              <a:rPr lang="en-US" sz="1600" dirty="0" err="1"/>
              <a:t>mySim$QTN.position</a:t>
            </a:r>
            <a:r>
              <a:rPr lang="en-US" sz="1600" dirty="0"/>
              <a:t>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PCA.total</a:t>
            </a:r>
            <a:r>
              <a:rPr lang="en-US" sz="1600" dirty="0"/>
              <a:t>=3,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group.from</a:t>
            </a:r>
            <a:r>
              <a:rPr lang="en-US" sz="1600" dirty="0"/>
              <a:t> = 1000,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group.to</a:t>
            </a:r>
            <a:r>
              <a:rPr lang="en-US" sz="1600" dirty="0"/>
              <a:t> = 1000,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group.by</a:t>
            </a:r>
            <a:r>
              <a:rPr lang="en-US" sz="1600" dirty="0"/>
              <a:t> = 10,</a:t>
            </a:r>
          </a:p>
          <a:p>
            <a:r>
              <a:rPr lang="en-US" sz="1600" dirty="0"/>
              <a:t>  #</a:t>
            </a:r>
            <a:r>
              <a:rPr lang="en-US" sz="1600" dirty="0" err="1"/>
              <a:t>sangwich.top</a:t>
            </a:r>
            <a:r>
              <a:rPr lang="en-US" sz="1600" dirty="0"/>
              <a:t>="MLM", #options are GLM,MLM,CMLM, </a:t>
            </a:r>
            <a:r>
              <a:rPr lang="en-US" sz="1600" dirty="0" err="1"/>
              <a:t>FaST</a:t>
            </a:r>
            <a:r>
              <a:rPr lang="en-US" sz="1600" dirty="0"/>
              <a:t> and SUPER </a:t>
            </a:r>
          </a:p>
          <a:p>
            <a:r>
              <a:rPr lang="en-US" sz="1600" dirty="0"/>
              <a:t>  #</a:t>
            </a:r>
            <a:r>
              <a:rPr lang="en-US" sz="1600" dirty="0" err="1"/>
              <a:t>sangwich.bottom</a:t>
            </a:r>
            <a:r>
              <a:rPr lang="en-US" sz="1600" dirty="0"/>
              <a:t>="SUPER", #options are GLM,MLM,CMLM, </a:t>
            </a:r>
            <a:r>
              <a:rPr lang="en-US" sz="1600" dirty="0" err="1"/>
              <a:t>FaST</a:t>
            </a:r>
            <a:r>
              <a:rPr lang="en-US" sz="1600" dirty="0"/>
              <a:t> and SUPER </a:t>
            </a:r>
          </a:p>
          <a:p>
            <a:r>
              <a:rPr lang="en-US" sz="1600" dirty="0"/>
              <a:t>  memo="MLM")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51" y="4114800"/>
            <a:ext cx="2743200" cy="274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1"/>
            <a:ext cx="5486400" cy="242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101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ct--river-geography-vector-stencils-library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32" t="11777" r="16589" b="10501"/>
          <a:stretch/>
        </p:blipFill>
        <p:spPr>
          <a:xfrm>
            <a:off x="1094443" y="-17470"/>
            <a:ext cx="7650458" cy="6857998"/>
          </a:xfrm>
          <a:prstGeom prst="rect">
            <a:avLst/>
          </a:prstGeom>
        </p:spPr>
      </p:pic>
      <p:sp>
        <p:nvSpPr>
          <p:cNvPr id="34" name="TextBox 4"/>
          <p:cNvSpPr txBox="1">
            <a:spLocks noChangeArrowheads="1"/>
          </p:cNvSpPr>
          <p:nvPr/>
        </p:nvSpPr>
        <p:spPr bwMode="auto">
          <a:xfrm>
            <a:off x="3178472" y="2878622"/>
            <a:ext cx="579311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6000" dirty="0">
                <a:solidFill>
                  <a:schemeClr val="accent2"/>
                </a:solidFill>
              </a:rPr>
              <a:t>GWAS Stream</a:t>
            </a:r>
          </a:p>
        </p:txBody>
      </p:sp>
      <p:pic>
        <p:nvPicPr>
          <p:cNvPr id="17" name="Picture 16" descr="Screen Shot 2015-11-14 at 6.34.3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246" y="3423469"/>
            <a:ext cx="1371600" cy="1708879"/>
          </a:xfrm>
          <a:prstGeom prst="rect">
            <a:avLst/>
          </a:prstGeom>
        </p:spPr>
      </p:pic>
      <p:sp>
        <p:nvSpPr>
          <p:cNvPr id="40" name="TextBox 4"/>
          <p:cNvSpPr txBox="1">
            <a:spLocks noChangeArrowheads="1"/>
          </p:cNvSpPr>
          <p:nvPr/>
        </p:nvSpPr>
        <p:spPr bwMode="auto">
          <a:xfrm>
            <a:off x="3687197" y="4638955"/>
            <a:ext cx="13591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GCTA</a:t>
            </a:r>
          </a:p>
        </p:txBody>
      </p:sp>
      <p:pic>
        <p:nvPicPr>
          <p:cNvPr id="5" name="Picture 4" descr="Alkes Price.jpe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8" t="23406" r="59430" b="30054"/>
          <a:stretch/>
        </p:blipFill>
        <p:spPr>
          <a:xfrm>
            <a:off x="4549537" y="-17470"/>
            <a:ext cx="1371600" cy="1756099"/>
          </a:xfrm>
          <a:prstGeom prst="rect">
            <a:avLst/>
          </a:prstGeom>
        </p:spPr>
      </p:pic>
      <p:pic>
        <p:nvPicPr>
          <p:cNvPr id="2" name="Picture 1" descr="Gulnara R Svishcheva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055" r="47671" b="32181"/>
          <a:stretch/>
        </p:blipFill>
        <p:spPr>
          <a:xfrm>
            <a:off x="2746483" y="5108110"/>
            <a:ext cx="1371600" cy="1749890"/>
          </a:xfrm>
          <a:prstGeom prst="rect">
            <a:avLst/>
          </a:prstGeom>
        </p:spPr>
      </p:pic>
      <p:pic>
        <p:nvPicPr>
          <p:cNvPr id="3" name="Picture 2" descr="Christoph Lipper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5" y="4130163"/>
            <a:ext cx="1371600" cy="1371600"/>
          </a:xfrm>
          <a:prstGeom prst="rect">
            <a:avLst/>
          </a:prstGeom>
        </p:spPr>
      </p:pic>
      <p:pic>
        <p:nvPicPr>
          <p:cNvPr id="6" name="Picture 5" descr="Hyun Min Kang, Ph.D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898" y="258638"/>
            <a:ext cx="1371600" cy="1647825"/>
          </a:xfrm>
          <a:prstGeom prst="rect">
            <a:avLst/>
          </a:prstGeom>
        </p:spPr>
      </p:pic>
      <p:pic>
        <p:nvPicPr>
          <p:cNvPr id="8" name="Picture 7" descr="Jennifer Listgarten.jp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5" t="5122" r="17844" b="4261"/>
          <a:stretch/>
        </p:blipFill>
        <p:spPr>
          <a:xfrm>
            <a:off x="2078244" y="2269915"/>
            <a:ext cx="1371600" cy="1777066"/>
          </a:xfrm>
          <a:prstGeom prst="rect">
            <a:avLst/>
          </a:prstGeom>
        </p:spPr>
      </p:pic>
      <p:pic>
        <p:nvPicPr>
          <p:cNvPr id="10" name="Picture 9" descr="Keyan Zhao.jp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1" b="12072"/>
          <a:stretch/>
        </p:blipFill>
        <p:spPr>
          <a:xfrm>
            <a:off x="2823738" y="-17470"/>
            <a:ext cx="1236484" cy="1809036"/>
          </a:xfrm>
          <a:prstGeom prst="rect">
            <a:avLst/>
          </a:prstGeom>
        </p:spPr>
      </p:pic>
      <p:pic>
        <p:nvPicPr>
          <p:cNvPr id="11" name="Picture 10" descr="Xiang Zhou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525" y="4560869"/>
            <a:ext cx="1371600" cy="1775637"/>
          </a:xfrm>
          <a:prstGeom prst="rect">
            <a:avLst/>
          </a:prstGeom>
        </p:spPr>
      </p:pic>
      <p:pic>
        <p:nvPicPr>
          <p:cNvPr id="16" name="Picture 15" descr="Hyun Min Kang, Ph.D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6" y="720303"/>
            <a:ext cx="1371600" cy="1647825"/>
          </a:xfrm>
          <a:prstGeom prst="rect">
            <a:avLst/>
          </a:prstGeom>
        </p:spPr>
      </p:pic>
      <p:sp>
        <p:nvSpPr>
          <p:cNvPr id="21" name="TextBox 4"/>
          <p:cNvSpPr txBox="1">
            <a:spLocks noChangeArrowheads="1"/>
          </p:cNvSpPr>
          <p:nvPr/>
        </p:nvSpPr>
        <p:spPr bwMode="auto">
          <a:xfrm>
            <a:off x="4707766" y="1276964"/>
            <a:ext cx="100439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PC</a:t>
            </a:r>
          </a:p>
        </p:txBody>
      </p:sp>
      <p:sp>
        <p:nvSpPr>
          <p:cNvPr id="22" name="TextBox 4"/>
          <p:cNvSpPr txBox="1">
            <a:spLocks noChangeArrowheads="1"/>
          </p:cNvSpPr>
          <p:nvPr/>
        </p:nvSpPr>
        <p:spPr bwMode="auto">
          <a:xfrm>
            <a:off x="2872294" y="1329901"/>
            <a:ext cx="118792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PC+K</a:t>
            </a:r>
          </a:p>
        </p:txBody>
      </p:sp>
      <p:sp>
        <p:nvSpPr>
          <p:cNvPr id="27" name="TextBox 4"/>
          <p:cNvSpPr txBox="1">
            <a:spLocks noChangeArrowheads="1"/>
          </p:cNvSpPr>
          <p:nvPr/>
        </p:nvSpPr>
        <p:spPr bwMode="auto">
          <a:xfrm>
            <a:off x="2154793" y="3597338"/>
            <a:ext cx="13591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SELECT</a:t>
            </a:r>
          </a:p>
        </p:txBody>
      </p:sp>
      <p:sp>
        <p:nvSpPr>
          <p:cNvPr id="28" name="TextBox 4"/>
          <p:cNvSpPr txBox="1">
            <a:spLocks noChangeArrowheads="1"/>
          </p:cNvSpPr>
          <p:nvPr/>
        </p:nvSpPr>
        <p:spPr bwMode="auto">
          <a:xfrm>
            <a:off x="1432898" y="1399405"/>
            <a:ext cx="13591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EMMA</a:t>
            </a:r>
          </a:p>
        </p:txBody>
      </p:sp>
      <p:sp>
        <p:nvSpPr>
          <p:cNvPr id="29" name="TextBox 4"/>
          <p:cNvSpPr txBox="1">
            <a:spLocks noChangeArrowheads="1"/>
          </p:cNvSpPr>
          <p:nvPr/>
        </p:nvSpPr>
        <p:spPr bwMode="auto">
          <a:xfrm>
            <a:off x="-292527" y="5448688"/>
            <a:ext cx="17229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en-US" dirty="0">
                <a:solidFill>
                  <a:srgbClr val="FF0000"/>
                </a:solidFill>
              </a:rPr>
              <a:t>FST-LMM</a:t>
            </a:r>
          </a:p>
        </p:txBody>
      </p:sp>
      <p:sp>
        <p:nvSpPr>
          <p:cNvPr id="30" name="TextBox 4"/>
          <p:cNvSpPr txBox="1">
            <a:spLocks noChangeArrowheads="1"/>
          </p:cNvSpPr>
          <p:nvPr/>
        </p:nvSpPr>
        <p:spPr bwMode="auto">
          <a:xfrm>
            <a:off x="148965" y="1906463"/>
            <a:ext cx="13591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 err="1">
                <a:solidFill>
                  <a:srgbClr val="FF0000"/>
                </a:solidFill>
              </a:rPr>
              <a:t>EMMAx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4"/>
          <p:cNvSpPr txBox="1">
            <a:spLocks noChangeArrowheads="1"/>
          </p:cNvSpPr>
          <p:nvPr/>
        </p:nvSpPr>
        <p:spPr bwMode="auto">
          <a:xfrm>
            <a:off x="1378524" y="5874841"/>
            <a:ext cx="13591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GEMMA</a:t>
            </a:r>
          </a:p>
        </p:txBody>
      </p:sp>
      <p:sp>
        <p:nvSpPr>
          <p:cNvPr id="33" name="TextBox 4"/>
          <p:cNvSpPr txBox="1">
            <a:spLocks noChangeArrowheads="1"/>
          </p:cNvSpPr>
          <p:nvPr/>
        </p:nvSpPr>
        <p:spPr bwMode="auto">
          <a:xfrm>
            <a:off x="2661019" y="6396576"/>
            <a:ext cx="155459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 err="1">
                <a:solidFill>
                  <a:srgbClr val="FF0000"/>
                </a:solidFill>
              </a:rPr>
              <a:t>GenAbel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2" name="Picture 11" descr="DSC_8602.jp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42" t="16310" r="31277" b="15587"/>
          <a:stretch/>
        </p:blipFill>
        <p:spPr>
          <a:xfrm>
            <a:off x="77776" y="2368128"/>
            <a:ext cx="1371600" cy="1765437"/>
          </a:xfrm>
          <a:prstGeom prst="rect">
            <a:avLst/>
          </a:prstGeom>
        </p:spPr>
      </p:pic>
      <p:sp>
        <p:nvSpPr>
          <p:cNvPr id="31" name="TextBox 4"/>
          <p:cNvSpPr txBox="1">
            <a:spLocks noChangeArrowheads="1"/>
          </p:cNvSpPr>
          <p:nvPr/>
        </p:nvSpPr>
        <p:spPr bwMode="auto">
          <a:xfrm>
            <a:off x="71189" y="3720551"/>
            <a:ext cx="13591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P3D</a:t>
            </a:r>
          </a:p>
        </p:txBody>
      </p:sp>
      <p:pic>
        <p:nvPicPr>
          <p:cNvPr id="18" name="Picture 17" descr="Vincent Segura.jpg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3"/>
          <a:stretch/>
        </p:blipFill>
        <p:spPr>
          <a:xfrm>
            <a:off x="3449844" y="1738629"/>
            <a:ext cx="1371600" cy="1636710"/>
          </a:xfrm>
          <a:prstGeom prst="rect">
            <a:avLst/>
          </a:prstGeom>
        </p:spPr>
      </p:pic>
      <p:sp>
        <p:nvSpPr>
          <p:cNvPr id="25" name="TextBox 4"/>
          <p:cNvSpPr txBox="1">
            <a:spLocks noChangeArrowheads="1"/>
          </p:cNvSpPr>
          <p:nvPr/>
        </p:nvSpPr>
        <p:spPr bwMode="auto">
          <a:xfrm>
            <a:off x="3510814" y="2911526"/>
            <a:ext cx="13591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MLMM</a:t>
            </a:r>
          </a:p>
        </p:txBody>
      </p:sp>
      <p:pic>
        <p:nvPicPr>
          <p:cNvPr id="7" name="Picture 6" descr="Image.ashx.png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61" r="25743" b="46261"/>
          <a:stretch/>
        </p:blipFill>
        <p:spPr>
          <a:xfrm>
            <a:off x="6149737" y="1039075"/>
            <a:ext cx="1371600" cy="1734776"/>
          </a:xfrm>
          <a:prstGeom prst="rect">
            <a:avLst/>
          </a:prstGeom>
        </p:spPr>
      </p:pic>
      <p:pic>
        <p:nvPicPr>
          <p:cNvPr id="9" name="Picture 8" descr="Jonathan Pritchard.jpg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92" t="6196" r="10481" b="20953"/>
          <a:stretch/>
        </p:blipFill>
        <p:spPr>
          <a:xfrm>
            <a:off x="7521337" y="-41699"/>
            <a:ext cx="1671219" cy="1371600"/>
          </a:xfrm>
          <a:prstGeom prst="rect">
            <a:avLst/>
          </a:prstGeom>
        </p:spPr>
      </p:pic>
      <p:sp>
        <p:nvSpPr>
          <p:cNvPr id="19" name="TextBox 4"/>
          <p:cNvSpPr txBox="1">
            <a:spLocks noChangeArrowheads="1"/>
          </p:cNvSpPr>
          <p:nvPr/>
        </p:nvSpPr>
        <p:spPr bwMode="auto">
          <a:xfrm>
            <a:off x="8120494" y="892465"/>
            <a:ext cx="100439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Q</a:t>
            </a:r>
          </a:p>
        </p:txBody>
      </p:sp>
      <p:sp>
        <p:nvSpPr>
          <p:cNvPr id="20" name="TextBox 4"/>
          <p:cNvSpPr txBox="1">
            <a:spLocks noChangeArrowheads="1"/>
          </p:cNvSpPr>
          <p:nvPr/>
        </p:nvSpPr>
        <p:spPr bwMode="auto">
          <a:xfrm>
            <a:off x="6516944" y="2292089"/>
            <a:ext cx="100439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Q+K</a:t>
            </a:r>
          </a:p>
        </p:txBody>
      </p:sp>
      <p:pic>
        <p:nvPicPr>
          <p:cNvPr id="35" name="Picture 34" descr="DSC_8602.jp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42" t="16311" r="31277" b="19260"/>
          <a:stretch/>
        </p:blipFill>
        <p:spPr>
          <a:xfrm>
            <a:off x="4826525" y="1738629"/>
            <a:ext cx="1371600" cy="1670195"/>
          </a:xfrm>
          <a:prstGeom prst="rect">
            <a:avLst/>
          </a:prstGeom>
        </p:spPr>
      </p:pic>
      <p:sp>
        <p:nvSpPr>
          <p:cNvPr id="23" name="TextBox 4"/>
          <p:cNvSpPr txBox="1">
            <a:spLocks noChangeArrowheads="1"/>
          </p:cNvSpPr>
          <p:nvPr/>
        </p:nvSpPr>
        <p:spPr bwMode="auto">
          <a:xfrm>
            <a:off x="4918361" y="2947159"/>
            <a:ext cx="118792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CMLM</a:t>
            </a:r>
          </a:p>
        </p:txBody>
      </p:sp>
      <p:pic>
        <p:nvPicPr>
          <p:cNvPr id="14" name="Picture 2" descr="20081107-PB020037x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5028381" y="3513595"/>
            <a:ext cx="1299838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TextBox 4"/>
          <p:cNvSpPr txBox="1">
            <a:spLocks noChangeArrowheads="1"/>
          </p:cNvSpPr>
          <p:nvPr/>
        </p:nvSpPr>
        <p:spPr bwMode="auto">
          <a:xfrm>
            <a:off x="5028381" y="4866073"/>
            <a:ext cx="13591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ECMLM</a:t>
            </a:r>
          </a:p>
        </p:txBody>
      </p:sp>
      <p:pic>
        <p:nvPicPr>
          <p:cNvPr id="36" name="Picture 35" descr="Xiaolei Liu.jpg"/>
          <p:cNvPicPr>
            <a:picLocks noChangeAspect="1"/>
          </p:cNvPicPr>
          <p:nvPr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027" y="4707795"/>
            <a:ext cx="1359375" cy="1828800"/>
          </a:xfrm>
          <a:prstGeom prst="rect">
            <a:avLst/>
          </a:prstGeom>
        </p:spPr>
      </p:pic>
      <p:sp>
        <p:nvSpPr>
          <p:cNvPr id="37" name="TextBox 4"/>
          <p:cNvSpPr txBox="1">
            <a:spLocks noChangeArrowheads="1"/>
          </p:cNvSpPr>
          <p:nvPr/>
        </p:nvSpPr>
        <p:spPr bwMode="auto">
          <a:xfrm>
            <a:off x="6223038" y="6086026"/>
            <a:ext cx="167884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FarmCPU</a:t>
            </a:r>
          </a:p>
        </p:txBody>
      </p:sp>
      <p:sp>
        <p:nvSpPr>
          <p:cNvPr id="39" name="Rectangle 38"/>
          <p:cNvSpPr/>
          <p:nvPr/>
        </p:nvSpPr>
        <p:spPr>
          <a:xfrm>
            <a:off x="-10661" y="-41699"/>
            <a:ext cx="9192556" cy="6893214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72400" y="5050342"/>
            <a:ext cx="1371600" cy="1807658"/>
          </a:xfrm>
          <a:prstGeom prst="rect">
            <a:avLst/>
          </a:prstGeom>
        </p:spPr>
      </p:pic>
      <p:sp>
        <p:nvSpPr>
          <p:cNvPr id="38" name="TextBox 4"/>
          <p:cNvSpPr txBox="1">
            <a:spLocks noChangeArrowheads="1"/>
          </p:cNvSpPr>
          <p:nvPr/>
        </p:nvSpPr>
        <p:spPr bwMode="auto">
          <a:xfrm>
            <a:off x="7772400" y="6455764"/>
            <a:ext cx="13701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BLINK</a:t>
            </a:r>
          </a:p>
        </p:txBody>
      </p:sp>
    </p:spTree>
    <p:extLst>
      <p:ext uri="{BB962C8B-B14F-4D97-AF65-F5344CB8AC3E}">
        <p14:creationId xmlns:p14="http://schemas.microsoft.com/office/powerpoint/2010/main" val="1032145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21" grpId="0"/>
      <p:bldP spid="22" grpId="0"/>
      <p:bldP spid="27" grpId="0"/>
      <p:bldP spid="28" grpId="0"/>
      <p:bldP spid="29" grpId="0"/>
      <p:bldP spid="30" grpId="0"/>
      <p:bldP spid="32" grpId="0"/>
      <p:bldP spid="33" grpId="0"/>
      <p:bldP spid="31" grpId="0"/>
      <p:bldP spid="25" grpId="0"/>
      <p:bldP spid="20" grpId="0"/>
      <p:bldP spid="23" grpId="0"/>
      <p:bldP spid="24" grpId="0"/>
      <p:bldP spid="37" grpId="0"/>
      <p:bldP spid="39" grpId="0" animBg="1"/>
      <p:bldP spid="3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5766858" cy="1080219"/>
          </a:xfrm>
        </p:spPr>
        <p:txBody>
          <a:bodyPr>
            <a:normAutofit/>
          </a:bodyPr>
          <a:lstStyle/>
          <a:p>
            <a:r>
              <a:rPr lang="en-US" dirty="0"/>
              <a:t>CMLM</a:t>
            </a:r>
          </a:p>
        </p:txBody>
      </p:sp>
      <p:sp>
        <p:nvSpPr>
          <p:cNvPr id="5" name="Rectangle 4"/>
          <p:cNvSpPr/>
          <p:nvPr/>
        </p:nvSpPr>
        <p:spPr>
          <a:xfrm>
            <a:off x="5433122" y="706051"/>
            <a:ext cx="371087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#GWAS by GAPIT</a:t>
            </a:r>
          </a:p>
          <a:p>
            <a:r>
              <a:rPr lang="en-US" sz="1600" dirty="0" err="1"/>
              <a:t>setwd</a:t>
            </a:r>
            <a:r>
              <a:rPr lang="en-US" sz="1600" dirty="0"/>
              <a:t>("~/Desktop/temp")</a:t>
            </a:r>
          </a:p>
          <a:p>
            <a:r>
              <a:rPr lang="en-US" sz="1600" dirty="0" err="1"/>
              <a:t>myGAPIT</a:t>
            </a:r>
            <a:r>
              <a:rPr lang="en-US" sz="1600" dirty="0"/>
              <a:t>=GAPIT(</a:t>
            </a:r>
          </a:p>
          <a:p>
            <a:r>
              <a:rPr lang="en-US" sz="1600" dirty="0"/>
              <a:t>  Y=</a:t>
            </a:r>
            <a:r>
              <a:rPr lang="en-US" sz="1600" dirty="0" err="1"/>
              <a:t>mySim$Y</a:t>
            </a:r>
            <a:r>
              <a:rPr lang="en-US" sz="1600" dirty="0"/>
              <a:t>,</a:t>
            </a:r>
          </a:p>
          <a:p>
            <a:r>
              <a:rPr lang="en-US" sz="1600" dirty="0"/>
              <a:t>  GD=</a:t>
            </a:r>
            <a:r>
              <a:rPr lang="en-US" sz="1600" dirty="0" err="1"/>
              <a:t>myGD</a:t>
            </a:r>
            <a:r>
              <a:rPr lang="en-US" sz="1600" dirty="0"/>
              <a:t>,</a:t>
            </a:r>
          </a:p>
          <a:p>
            <a:r>
              <a:rPr lang="en-US" sz="1600" dirty="0"/>
              <a:t>  GM=</a:t>
            </a:r>
            <a:r>
              <a:rPr lang="en-US" sz="1600" dirty="0" err="1"/>
              <a:t>myGM</a:t>
            </a:r>
            <a:r>
              <a:rPr lang="en-US" sz="1600" dirty="0"/>
              <a:t>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QTN.position</a:t>
            </a:r>
            <a:r>
              <a:rPr lang="en-US" sz="1600" dirty="0"/>
              <a:t>=</a:t>
            </a:r>
            <a:r>
              <a:rPr lang="en-US" sz="1600" dirty="0" err="1"/>
              <a:t>mySim$QTN.position</a:t>
            </a:r>
            <a:r>
              <a:rPr lang="en-US" sz="1600" dirty="0"/>
              <a:t>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PCA.total</a:t>
            </a:r>
            <a:r>
              <a:rPr lang="en-US" sz="1600" dirty="0"/>
              <a:t>=3,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group.from</a:t>
            </a:r>
            <a:r>
              <a:rPr lang="en-US" sz="1600" dirty="0"/>
              <a:t> = 1,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group.to</a:t>
            </a:r>
            <a:r>
              <a:rPr lang="en-US" sz="1600" dirty="0"/>
              <a:t> = 1000,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group.by</a:t>
            </a:r>
            <a:r>
              <a:rPr lang="en-US" sz="1600" dirty="0"/>
              <a:t> = 10,</a:t>
            </a:r>
          </a:p>
          <a:p>
            <a:r>
              <a:rPr lang="en-US" sz="1600" dirty="0"/>
              <a:t>  #</a:t>
            </a:r>
            <a:r>
              <a:rPr lang="en-US" sz="1600" dirty="0" err="1"/>
              <a:t>sangwich.top</a:t>
            </a:r>
            <a:r>
              <a:rPr lang="en-US" sz="1600" dirty="0"/>
              <a:t>="MLM", #options are GLM,MLM,CMLM, </a:t>
            </a:r>
            <a:r>
              <a:rPr lang="en-US" sz="1600" dirty="0" err="1"/>
              <a:t>FaST</a:t>
            </a:r>
            <a:r>
              <a:rPr lang="en-US" sz="1600" dirty="0"/>
              <a:t> and SUPER </a:t>
            </a:r>
          </a:p>
          <a:p>
            <a:r>
              <a:rPr lang="en-US" sz="1600" dirty="0"/>
              <a:t>  #</a:t>
            </a:r>
            <a:r>
              <a:rPr lang="en-US" sz="1600" dirty="0" err="1"/>
              <a:t>sangwich.bottom</a:t>
            </a:r>
            <a:r>
              <a:rPr lang="en-US" sz="1600" dirty="0"/>
              <a:t>="SUPER", #options are GLM,MLM,CMLM, </a:t>
            </a:r>
            <a:r>
              <a:rPr lang="en-US" sz="1600" dirty="0" err="1"/>
              <a:t>FaST</a:t>
            </a:r>
            <a:r>
              <a:rPr lang="en-US" sz="1600" dirty="0"/>
              <a:t> and SUPER </a:t>
            </a:r>
          </a:p>
          <a:p>
            <a:r>
              <a:rPr lang="en-US" sz="1600" dirty="0"/>
              <a:t>  memo="CMLM")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1"/>
            <a:ext cx="5486400" cy="24266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426621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1175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5766858" cy="1080219"/>
          </a:xfrm>
        </p:spPr>
        <p:txBody>
          <a:bodyPr>
            <a:normAutofit/>
          </a:bodyPr>
          <a:lstStyle/>
          <a:p>
            <a:r>
              <a:rPr lang="en-US" dirty="0"/>
              <a:t>SUPER</a:t>
            </a:r>
          </a:p>
        </p:txBody>
      </p:sp>
      <p:sp>
        <p:nvSpPr>
          <p:cNvPr id="5" name="Rectangle 4"/>
          <p:cNvSpPr/>
          <p:nvPr/>
        </p:nvSpPr>
        <p:spPr>
          <a:xfrm>
            <a:off x="5433122" y="706051"/>
            <a:ext cx="371087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#GWAS by GAPIT</a:t>
            </a:r>
          </a:p>
          <a:p>
            <a:r>
              <a:rPr lang="en-US" sz="1600" dirty="0" err="1"/>
              <a:t>setwd</a:t>
            </a:r>
            <a:r>
              <a:rPr lang="en-US" sz="1600" dirty="0"/>
              <a:t>("~/Desktop/temp")</a:t>
            </a:r>
          </a:p>
          <a:p>
            <a:r>
              <a:rPr lang="en-US" sz="1600" dirty="0" err="1"/>
              <a:t>myGAPIT</a:t>
            </a:r>
            <a:r>
              <a:rPr lang="en-US" sz="1600" dirty="0"/>
              <a:t>=GAPIT(</a:t>
            </a:r>
          </a:p>
          <a:p>
            <a:r>
              <a:rPr lang="en-US" sz="1600" dirty="0"/>
              <a:t>  Y=</a:t>
            </a:r>
            <a:r>
              <a:rPr lang="en-US" sz="1600" dirty="0" err="1"/>
              <a:t>mySim$Y</a:t>
            </a:r>
            <a:r>
              <a:rPr lang="en-US" sz="1600" dirty="0"/>
              <a:t>,</a:t>
            </a:r>
          </a:p>
          <a:p>
            <a:r>
              <a:rPr lang="en-US" sz="1600" dirty="0"/>
              <a:t>  GD=</a:t>
            </a:r>
            <a:r>
              <a:rPr lang="en-US" sz="1600" dirty="0" err="1"/>
              <a:t>myGD</a:t>
            </a:r>
            <a:r>
              <a:rPr lang="en-US" sz="1600" dirty="0"/>
              <a:t>,</a:t>
            </a:r>
          </a:p>
          <a:p>
            <a:r>
              <a:rPr lang="en-US" sz="1600" dirty="0"/>
              <a:t>  GM=</a:t>
            </a:r>
            <a:r>
              <a:rPr lang="en-US" sz="1600" dirty="0" err="1"/>
              <a:t>myGM</a:t>
            </a:r>
            <a:r>
              <a:rPr lang="en-US" sz="1600" dirty="0"/>
              <a:t>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QTN.position</a:t>
            </a:r>
            <a:r>
              <a:rPr lang="en-US" sz="1600" dirty="0"/>
              <a:t>=</a:t>
            </a:r>
            <a:r>
              <a:rPr lang="en-US" sz="1600" dirty="0" err="1"/>
              <a:t>mySim$QTN.position</a:t>
            </a:r>
            <a:r>
              <a:rPr lang="en-US" sz="1600" dirty="0"/>
              <a:t>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PCA.total</a:t>
            </a:r>
            <a:r>
              <a:rPr lang="en-US" sz="1600" dirty="0"/>
              <a:t>=3,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group.from</a:t>
            </a:r>
            <a:r>
              <a:rPr lang="en-US" sz="1600" dirty="0"/>
              <a:t> = 1,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group.to</a:t>
            </a:r>
            <a:r>
              <a:rPr lang="en-US" sz="1600" dirty="0"/>
              <a:t> = 1000,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group.by</a:t>
            </a:r>
            <a:r>
              <a:rPr lang="en-US" sz="1600" dirty="0"/>
              <a:t> = 10,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sangwich.top</a:t>
            </a:r>
            <a:r>
              <a:rPr lang="en-US" sz="1600" dirty="0"/>
              <a:t>="MLM", #options are GLM,MLM,CMLM, </a:t>
            </a:r>
            <a:r>
              <a:rPr lang="en-US" sz="1600" dirty="0" err="1"/>
              <a:t>FaST</a:t>
            </a:r>
            <a:r>
              <a:rPr lang="en-US" sz="1600" dirty="0"/>
              <a:t> and SUPER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sangwich.bottom</a:t>
            </a:r>
            <a:r>
              <a:rPr lang="en-US" sz="1600" dirty="0"/>
              <a:t>="SUPER", #options are GLM,MLM,CMLM, </a:t>
            </a:r>
            <a:r>
              <a:rPr lang="en-US" sz="1600" dirty="0" err="1"/>
              <a:t>FaST</a:t>
            </a:r>
            <a:r>
              <a:rPr lang="en-US" sz="1600" dirty="0"/>
              <a:t> and SUPER </a:t>
            </a:r>
          </a:p>
          <a:p>
            <a:r>
              <a:rPr lang="en-US" sz="1600" dirty="0"/>
              <a:t>  memo="SUPER")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1"/>
            <a:ext cx="5486400" cy="24266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37" y="382367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177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5766858" cy="1080219"/>
          </a:xfrm>
        </p:spPr>
        <p:txBody>
          <a:bodyPr>
            <a:normAutofit/>
          </a:bodyPr>
          <a:lstStyle/>
          <a:p>
            <a:r>
              <a:rPr lang="en-US" dirty="0"/>
              <a:t>FarmCPU</a:t>
            </a:r>
          </a:p>
        </p:txBody>
      </p:sp>
      <p:sp>
        <p:nvSpPr>
          <p:cNvPr id="5" name="Rectangle 4"/>
          <p:cNvSpPr/>
          <p:nvPr/>
        </p:nvSpPr>
        <p:spPr>
          <a:xfrm>
            <a:off x="5395022" y="2287173"/>
            <a:ext cx="3710878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 #Compare </a:t>
            </a:r>
            <a:r>
              <a:rPr lang="en-US" sz="900" dirty="0" err="1"/>
              <a:t>FarmCPU#Installation</a:t>
            </a:r>
            <a:r>
              <a:rPr lang="en-US" sz="900" dirty="0"/>
              <a:t> of required R package (once for a computer, details see FarmCPU user manual.)</a:t>
            </a:r>
          </a:p>
          <a:p>
            <a:r>
              <a:rPr lang="en-US" sz="900" dirty="0"/>
              <a:t>#  </a:t>
            </a:r>
            <a:r>
              <a:rPr lang="en-US" sz="900" dirty="0" err="1"/>
              <a:t>install.packages</a:t>
            </a:r>
            <a:r>
              <a:rPr lang="en-US" sz="900" dirty="0"/>
              <a:t>("</a:t>
            </a:r>
            <a:r>
              <a:rPr lang="en-US" sz="900" dirty="0" err="1"/>
              <a:t>bigmemory</a:t>
            </a:r>
            <a:r>
              <a:rPr lang="en-US" sz="900" dirty="0"/>
              <a:t>")</a:t>
            </a:r>
          </a:p>
          <a:p>
            <a:r>
              <a:rPr lang="en-US" sz="900" dirty="0"/>
              <a:t>#  </a:t>
            </a:r>
            <a:r>
              <a:rPr lang="en-US" sz="900" dirty="0" err="1"/>
              <a:t>install.packages</a:t>
            </a:r>
            <a:r>
              <a:rPr lang="en-US" sz="900" dirty="0"/>
              <a:t>("</a:t>
            </a:r>
            <a:r>
              <a:rPr lang="en-US" sz="900" dirty="0" err="1"/>
              <a:t>biganalytics</a:t>
            </a:r>
            <a:r>
              <a:rPr lang="en-US" sz="900" dirty="0"/>
              <a:t>")</a:t>
            </a:r>
          </a:p>
          <a:p>
            <a:r>
              <a:rPr lang="en-US" sz="900" dirty="0"/>
              <a:t>#Import library (each time to start R)</a:t>
            </a:r>
          </a:p>
          <a:p>
            <a:r>
              <a:rPr lang="en-US" sz="900" dirty="0"/>
              <a:t>library(</a:t>
            </a:r>
            <a:r>
              <a:rPr lang="en-US" sz="900" dirty="0" err="1"/>
              <a:t>bigmemory</a:t>
            </a:r>
            <a:r>
              <a:rPr lang="en-US" sz="900" dirty="0"/>
              <a:t>)</a:t>
            </a:r>
          </a:p>
          <a:p>
            <a:r>
              <a:rPr lang="en-US" sz="900" dirty="0"/>
              <a:t>library(</a:t>
            </a:r>
            <a:r>
              <a:rPr lang="en-US" sz="900" dirty="0" err="1"/>
              <a:t>biganalytics</a:t>
            </a:r>
            <a:r>
              <a:rPr lang="en-US" sz="900" dirty="0"/>
              <a:t>)</a:t>
            </a:r>
          </a:p>
          <a:p>
            <a:r>
              <a:rPr lang="en-US" sz="900" dirty="0"/>
              <a:t>require(compiler) #for </a:t>
            </a:r>
            <a:r>
              <a:rPr lang="en-US" sz="900" dirty="0" err="1"/>
              <a:t>cmpfun</a:t>
            </a:r>
            <a:endParaRPr lang="en-US" sz="900" dirty="0"/>
          </a:p>
          <a:p>
            <a:r>
              <a:rPr lang="en-US" sz="900" dirty="0"/>
              <a:t>source("http://</a:t>
            </a:r>
            <a:r>
              <a:rPr lang="en-US" sz="900" dirty="0" err="1"/>
              <a:t>www.zzlab.net</a:t>
            </a:r>
            <a:r>
              <a:rPr lang="en-US" sz="900" dirty="0"/>
              <a:t>/FarmCPU/</a:t>
            </a:r>
            <a:r>
              <a:rPr lang="en-US" sz="900" dirty="0" err="1"/>
              <a:t>FarmCPU_functions.txt</a:t>
            </a:r>
            <a:r>
              <a:rPr lang="en-US" sz="900" dirty="0"/>
              <a:t>")#web source code</a:t>
            </a:r>
          </a:p>
          <a:p>
            <a:endParaRPr lang="en-US" sz="900" dirty="0"/>
          </a:p>
          <a:p>
            <a:r>
              <a:rPr lang="de-DE" sz="900" dirty="0" err="1"/>
              <a:t>myFarmCPU</a:t>
            </a:r>
            <a:r>
              <a:rPr lang="en-US" sz="900" dirty="0"/>
              <a:t>= FarmCPU(</a:t>
            </a:r>
          </a:p>
          <a:p>
            <a:r>
              <a:rPr lang="en-US" sz="900" dirty="0"/>
              <a:t>    Y=</a:t>
            </a:r>
            <a:r>
              <a:rPr lang="en-US" sz="900" dirty="0" err="1"/>
              <a:t>mySim$Y</a:t>
            </a:r>
            <a:r>
              <a:rPr lang="en-US" sz="900" dirty="0"/>
              <a:t>,</a:t>
            </a:r>
          </a:p>
          <a:p>
            <a:r>
              <a:rPr lang="de-DE" sz="900" dirty="0"/>
              <a:t>    GD=</a:t>
            </a:r>
            <a:r>
              <a:rPr lang="de-DE" sz="900" dirty="0" err="1"/>
              <a:t>myGD</a:t>
            </a:r>
            <a:r>
              <a:rPr lang="de-DE" sz="900" dirty="0"/>
              <a:t>,</a:t>
            </a:r>
          </a:p>
          <a:p>
            <a:r>
              <a:rPr lang="de-DE" sz="900" dirty="0"/>
              <a:t>    GM=</a:t>
            </a:r>
            <a:r>
              <a:rPr lang="de-DE" sz="900" dirty="0" err="1"/>
              <a:t>myGM</a:t>
            </a:r>
            <a:r>
              <a:rPr lang="de-DE" sz="900" dirty="0"/>
              <a:t> ) </a:t>
            </a:r>
          </a:p>
          <a:p>
            <a:endParaRPr lang="de-DE" sz="900" dirty="0"/>
          </a:p>
          <a:p>
            <a:r>
              <a:rPr lang="de-DE" sz="1200" dirty="0" err="1"/>
              <a:t>myP</a:t>
            </a:r>
            <a:r>
              <a:rPr lang="de-DE" sz="1200" dirty="0"/>
              <a:t>=</a:t>
            </a:r>
            <a:r>
              <a:rPr lang="de-DE" sz="1200" dirty="0" err="1"/>
              <a:t>as.numeric</a:t>
            </a:r>
            <a:r>
              <a:rPr lang="de-DE" sz="1200" dirty="0"/>
              <a:t>(</a:t>
            </a:r>
            <a:r>
              <a:rPr lang="de-DE" sz="1200" dirty="0" err="1"/>
              <a:t>myFarmCPU$GWAS$P.value</a:t>
            </a:r>
            <a:r>
              <a:rPr lang="de-DE" sz="1200" dirty="0"/>
              <a:t>)</a:t>
            </a:r>
          </a:p>
          <a:p>
            <a:r>
              <a:rPr lang="de-DE" sz="1200" dirty="0" err="1"/>
              <a:t>myGI.MP</a:t>
            </a:r>
            <a:r>
              <a:rPr lang="de-DE" sz="1200" dirty="0"/>
              <a:t>=</a:t>
            </a:r>
            <a:r>
              <a:rPr lang="de-DE" sz="1200" dirty="0" err="1"/>
              <a:t>cbind</a:t>
            </a:r>
            <a:r>
              <a:rPr lang="de-DE" sz="1200" dirty="0"/>
              <a:t>(</a:t>
            </a:r>
            <a:r>
              <a:rPr lang="de-DE" sz="1200" dirty="0" err="1"/>
              <a:t>myGM</a:t>
            </a:r>
            <a:r>
              <a:rPr lang="de-DE" sz="1200" dirty="0"/>
              <a:t>[,-1],</a:t>
            </a:r>
            <a:r>
              <a:rPr lang="de-DE" sz="1200" dirty="0" err="1"/>
              <a:t>myP</a:t>
            </a:r>
            <a:r>
              <a:rPr lang="de-DE" sz="1200" dirty="0"/>
              <a:t>)</a:t>
            </a:r>
          </a:p>
          <a:p>
            <a:r>
              <a:rPr lang="de-DE" sz="1200" dirty="0" err="1"/>
              <a:t>GAPIT.Manhattan</a:t>
            </a:r>
            <a:r>
              <a:rPr lang="de-DE" sz="1200" dirty="0"/>
              <a:t>(GI.MP=</a:t>
            </a:r>
            <a:r>
              <a:rPr lang="de-DE" sz="1200" dirty="0" err="1"/>
              <a:t>myGI.MP,seqQTN</a:t>
            </a:r>
            <a:r>
              <a:rPr lang="de-DE" sz="1200" dirty="0"/>
              <a:t>=</a:t>
            </a:r>
            <a:r>
              <a:rPr lang="de-DE" sz="1200" dirty="0" err="1"/>
              <a:t>mySim$QTN.position</a:t>
            </a:r>
            <a:r>
              <a:rPr lang="de-DE" sz="1200" dirty="0"/>
              <a:t>)</a:t>
            </a:r>
          </a:p>
          <a:p>
            <a:r>
              <a:rPr lang="de-DE" sz="1200" dirty="0"/>
              <a:t>GAPIT.QQ(</a:t>
            </a:r>
            <a:r>
              <a:rPr lang="de-DE" sz="1200" dirty="0" err="1"/>
              <a:t>myP</a:t>
            </a:r>
            <a:r>
              <a:rPr lang="de-DE" sz="1200" dirty="0"/>
              <a:t>)</a:t>
            </a:r>
          </a:p>
          <a:p>
            <a:endParaRPr lang="en-US" sz="1200" dirty="0"/>
          </a:p>
          <a:p>
            <a:endParaRPr lang="en-US" sz="1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911" y="4114800"/>
            <a:ext cx="2743200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689" y="1955141"/>
            <a:ext cx="5486400" cy="242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7704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5766858" cy="1080219"/>
          </a:xfrm>
        </p:spPr>
        <p:txBody>
          <a:bodyPr>
            <a:normAutofit/>
          </a:bodyPr>
          <a:lstStyle/>
          <a:p>
            <a:r>
              <a:rPr lang="en-US" dirty="0"/>
              <a:t>BLINK</a:t>
            </a:r>
          </a:p>
        </p:txBody>
      </p:sp>
      <p:sp>
        <p:nvSpPr>
          <p:cNvPr id="5" name="Rectangle 4"/>
          <p:cNvSpPr/>
          <p:nvPr/>
        </p:nvSpPr>
        <p:spPr>
          <a:xfrm>
            <a:off x="5433122" y="706051"/>
            <a:ext cx="37108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900" dirty="0"/>
          </a:p>
          <a:p>
            <a:r>
              <a:rPr lang="en-US" sz="900" dirty="0" err="1"/>
              <a:t>myY</a:t>
            </a:r>
            <a:r>
              <a:rPr lang="en-US" sz="900" dirty="0"/>
              <a:t>=</a:t>
            </a:r>
            <a:r>
              <a:rPr lang="en-US" sz="900" dirty="0" err="1"/>
              <a:t>mySim$Y</a:t>
            </a:r>
            <a:endParaRPr lang="en-US" sz="900" dirty="0"/>
          </a:p>
          <a:p>
            <a:r>
              <a:rPr lang="en-US" sz="900" dirty="0" err="1"/>
              <a:t>colnames</a:t>
            </a:r>
            <a:r>
              <a:rPr lang="en-US" sz="900" dirty="0"/>
              <a:t>(</a:t>
            </a:r>
            <a:r>
              <a:rPr lang="en-US" sz="900" dirty="0" err="1"/>
              <a:t>myY</a:t>
            </a:r>
            <a:r>
              <a:rPr lang="en-US" sz="900" dirty="0"/>
              <a:t>)=c("taxa", "</a:t>
            </a:r>
            <a:r>
              <a:rPr lang="en-US" sz="900" dirty="0" err="1"/>
              <a:t>SimPheno</a:t>
            </a:r>
            <a:r>
              <a:rPr lang="en-US" sz="900" dirty="0"/>
              <a:t>")</a:t>
            </a:r>
          </a:p>
          <a:p>
            <a:r>
              <a:rPr lang="en-US" sz="900" dirty="0" err="1"/>
              <a:t>setwd</a:t>
            </a:r>
            <a:r>
              <a:rPr lang="en-US" sz="900" dirty="0"/>
              <a:t>("~/Desktop/temp")</a:t>
            </a:r>
          </a:p>
          <a:p>
            <a:r>
              <a:rPr lang="pt-BR" sz="900" dirty="0"/>
              <a:t>myGD1=</a:t>
            </a:r>
            <a:r>
              <a:rPr lang="pt-BR" sz="900" dirty="0" err="1"/>
              <a:t>t</a:t>
            </a:r>
            <a:r>
              <a:rPr lang="pt-BR" sz="900" dirty="0"/>
              <a:t>(</a:t>
            </a:r>
            <a:r>
              <a:rPr lang="pt-BR" sz="900" dirty="0" err="1"/>
              <a:t>myGD</a:t>
            </a:r>
            <a:r>
              <a:rPr lang="pt-BR" sz="900" dirty="0"/>
              <a:t>[,-1])</a:t>
            </a:r>
          </a:p>
          <a:p>
            <a:r>
              <a:rPr lang="pt-BR" sz="900" dirty="0" err="1"/>
              <a:t>write.table</a:t>
            </a:r>
            <a:r>
              <a:rPr lang="pt-BR" sz="900" dirty="0"/>
              <a:t>(</a:t>
            </a:r>
            <a:r>
              <a:rPr lang="pt-BR" sz="900" dirty="0" err="1"/>
              <a:t>myY,file</a:t>
            </a:r>
            <a:r>
              <a:rPr lang="pt-BR" sz="900" dirty="0"/>
              <a:t>="myData.</a:t>
            </a:r>
            <a:r>
              <a:rPr lang="pt-BR" sz="900" dirty="0" err="1"/>
              <a:t>txt</a:t>
            </a:r>
            <a:r>
              <a:rPr lang="pt-BR" sz="900" dirty="0"/>
              <a:t>",</a:t>
            </a:r>
            <a:r>
              <a:rPr lang="pt-BR" sz="900" dirty="0" err="1"/>
              <a:t>quote</a:t>
            </a:r>
            <a:r>
              <a:rPr lang="pt-BR" sz="900" dirty="0"/>
              <a:t>=</a:t>
            </a:r>
            <a:r>
              <a:rPr lang="pt-BR" sz="900" dirty="0" err="1"/>
              <a:t>F,row.name</a:t>
            </a:r>
            <a:r>
              <a:rPr lang="pt-BR" sz="900" dirty="0"/>
              <a:t>=</a:t>
            </a:r>
            <a:r>
              <a:rPr lang="pt-BR" sz="900" dirty="0" err="1"/>
              <a:t>F,col.name</a:t>
            </a:r>
            <a:r>
              <a:rPr lang="pt-BR" sz="900" dirty="0"/>
              <a:t>=</a:t>
            </a:r>
            <a:r>
              <a:rPr lang="pt-BR" sz="900" dirty="0" err="1"/>
              <a:t>T,sep</a:t>
            </a:r>
            <a:r>
              <a:rPr lang="pt-BR" sz="900" dirty="0"/>
              <a:t>="\</a:t>
            </a:r>
            <a:r>
              <a:rPr lang="pt-BR" sz="900" dirty="0" err="1"/>
              <a:t>t</a:t>
            </a:r>
            <a:r>
              <a:rPr lang="pt-BR" sz="900" dirty="0"/>
              <a:t>")</a:t>
            </a:r>
          </a:p>
          <a:p>
            <a:r>
              <a:rPr lang="pt-BR" sz="900" dirty="0" err="1"/>
              <a:t>write.table</a:t>
            </a:r>
            <a:r>
              <a:rPr lang="pt-BR" sz="900" dirty="0"/>
              <a:t>(myGD1,file="myData.</a:t>
            </a:r>
            <a:r>
              <a:rPr lang="pt-BR" sz="900" dirty="0" err="1"/>
              <a:t>dat</a:t>
            </a:r>
            <a:r>
              <a:rPr lang="pt-BR" sz="900" dirty="0"/>
              <a:t>",</a:t>
            </a:r>
            <a:r>
              <a:rPr lang="pt-BR" sz="900" dirty="0" err="1"/>
              <a:t>quote</a:t>
            </a:r>
            <a:r>
              <a:rPr lang="pt-BR" sz="900" dirty="0"/>
              <a:t>=</a:t>
            </a:r>
            <a:r>
              <a:rPr lang="pt-BR" sz="900" dirty="0" err="1"/>
              <a:t>F,row.name</a:t>
            </a:r>
            <a:r>
              <a:rPr lang="pt-BR" sz="900" dirty="0"/>
              <a:t>=</a:t>
            </a:r>
            <a:r>
              <a:rPr lang="pt-BR" sz="900" dirty="0" err="1"/>
              <a:t>F,col.name</a:t>
            </a:r>
            <a:r>
              <a:rPr lang="pt-BR" sz="900" dirty="0"/>
              <a:t>=</a:t>
            </a:r>
            <a:r>
              <a:rPr lang="pt-BR" sz="900" dirty="0" err="1"/>
              <a:t>F,sep</a:t>
            </a:r>
            <a:r>
              <a:rPr lang="pt-BR" sz="900" dirty="0"/>
              <a:t>="\</a:t>
            </a:r>
            <a:r>
              <a:rPr lang="pt-BR" sz="900" dirty="0" err="1"/>
              <a:t>t</a:t>
            </a:r>
            <a:r>
              <a:rPr lang="pt-BR" sz="900" dirty="0"/>
              <a:t>")</a:t>
            </a:r>
          </a:p>
          <a:p>
            <a:r>
              <a:rPr lang="pt-BR" sz="900" dirty="0" err="1"/>
              <a:t>write.table</a:t>
            </a:r>
            <a:r>
              <a:rPr lang="pt-BR" sz="900" dirty="0"/>
              <a:t>(</a:t>
            </a:r>
            <a:r>
              <a:rPr lang="pt-BR" sz="900" dirty="0" err="1"/>
              <a:t>myGM,file</a:t>
            </a:r>
            <a:r>
              <a:rPr lang="pt-BR" sz="900" dirty="0"/>
              <a:t>="myData.</a:t>
            </a:r>
            <a:r>
              <a:rPr lang="pt-BR" sz="900" dirty="0" err="1"/>
              <a:t>map</a:t>
            </a:r>
            <a:r>
              <a:rPr lang="pt-BR" sz="900" dirty="0"/>
              <a:t>",</a:t>
            </a:r>
            <a:r>
              <a:rPr lang="pt-BR" sz="900" dirty="0" err="1"/>
              <a:t>quote</a:t>
            </a:r>
            <a:r>
              <a:rPr lang="pt-BR" sz="900" dirty="0"/>
              <a:t>=</a:t>
            </a:r>
            <a:r>
              <a:rPr lang="pt-BR" sz="900" dirty="0" err="1"/>
              <a:t>F,row.name</a:t>
            </a:r>
            <a:r>
              <a:rPr lang="pt-BR" sz="900" dirty="0"/>
              <a:t>=</a:t>
            </a:r>
            <a:r>
              <a:rPr lang="pt-BR" sz="900" dirty="0" err="1"/>
              <a:t>F,col.name</a:t>
            </a:r>
            <a:r>
              <a:rPr lang="pt-BR" sz="900" dirty="0"/>
              <a:t>=</a:t>
            </a:r>
            <a:r>
              <a:rPr lang="pt-BR" sz="900" dirty="0" err="1"/>
              <a:t>T,sep</a:t>
            </a:r>
            <a:r>
              <a:rPr lang="pt-BR" sz="900" dirty="0"/>
              <a:t>="\</a:t>
            </a:r>
            <a:r>
              <a:rPr lang="pt-BR" sz="900" dirty="0" err="1"/>
              <a:t>t</a:t>
            </a:r>
            <a:r>
              <a:rPr lang="pt-BR" sz="900" dirty="0"/>
              <a:t>")</a:t>
            </a:r>
          </a:p>
          <a:p>
            <a:r>
              <a:rPr lang="pt-BR" sz="900" dirty="0"/>
              <a:t>#</a:t>
            </a:r>
            <a:r>
              <a:rPr lang="pt-BR" sz="900" dirty="0" err="1"/>
              <a:t>run</a:t>
            </a:r>
            <a:r>
              <a:rPr lang="pt-BR" sz="900" dirty="0"/>
              <a:t> </a:t>
            </a:r>
            <a:r>
              <a:rPr lang="pt-BR" sz="900" dirty="0" err="1"/>
              <a:t>blink</a:t>
            </a:r>
            <a:endParaRPr lang="pt-BR" sz="900" dirty="0"/>
          </a:p>
          <a:p>
            <a:r>
              <a:rPr lang="pt-BR" sz="900" dirty="0"/>
              <a:t>system("~/Desktop/</a:t>
            </a:r>
            <a:r>
              <a:rPr lang="pt-BR" sz="900" dirty="0" err="1"/>
              <a:t>temp</a:t>
            </a:r>
            <a:r>
              <a:rPr lang="pt-BR" sz="900" dirty="0"/>
              <a:t>/</a:t>
            </a:r>
            <a:r>
              <a:rPr lang="pt-BR" sz="900" dirty="0" err="1"/>
              <a:t>blink</a:t>
            </a:r>
            <a:r>
              <a:rPr lang="pt-BR" sz="900" dirty="0"/>
              <a:t> --file </a:t>
            </a:r>
            <a:r>
              <a:rPr lang="pt-BR" sz="900" dirty="0" err="1"/>
              <a:t>myData</a:t>
            </a:r>
            <a:r>
              <a:rPr lang="pt-BR" sz="900" dirty="0"/>
              <a:t> --</a:t>
            </a:r>
            <a:r>
              <a:rPr lang="pt-BR" sz="900" dirty="0" err="1"/>
              <a:t>max_loop</a:t>
            </a:r>
            <a:r>
              <a:rPr lang="pt-BR" sz="900" dirty="0"/>
              <a:t> 10 --</a:t>
            </a:r>
            <a:r>
              <a:rPr lang="pt-BR" sz="900" dirty="0" err="1"/>
              <a:t>numeric</a:t>
            </a:r>
            <a:r>
              <a:rPr lang="pt-BR" sz="900" dirty="0"/>
              <a:t> --</a:t>
            </a:r>
            <a:r>
              <a:rPr lang="pt-BR" sz="900" dirty="0" err="1"/>
              <a:t>gwas</a:t>
            </a:r>
            <a:r>
              <a:rPr lang="pt-BR" sz="900" dirty="0"/>
              <a:t>")</a:t>
            </a:r>
          </a:p>
          <a:p>
            <a:r>
              <a:rPr lang="pt-BR" sz="900" dirty="0"/>
              <a:t>#</a:t>
            </a:r>
            <a:r>
              <a:rPr lang="pt-BR" sz="900" dirty="0" err="1"/>
              <a:t>Extract</a:t>
            </a:r>
            <a:r>
              <a:rPr lang="pt-BR" sz="900" dirty="0"/>
              <a:t> </a:t>
            </a:r>
            <a:r>
              <a:rPr lang="pt-BR" sz="900" dirty="0" err="1"/>
              <a:t>p</a:t>
            </a:r>
            <a:r>
              <a:rPr lang="pt-BR" sz="900" dirty="0"/>
              <a:t> </a:t>
            </a:r>
            <a:r>
              <a:rPr lang="pt-BR" sz="900" dirty="0" err="1"/>
              <a:t>values</a:t>
            </a:r>
            <a:endParaRPr lang="pt-BR" sz="900" dirty="0"/>
          </a:p>
          <a:p>
            <a:r>
              <a:rPr lang="pt-BR" sz="900" dirty="0" err="1"/>
              <a:t>result</a:t>
            </a:r>
            <a:r>
              <a:rPr lang="pt-BR" sz="900" dirty="0"/>
              <a:t>&lt;- </a:t>
            </a:r>
            <a:r>
              <a:rPr lang="pt-BR" sz="900" dirty="0" err="1"/>
              <a:t>read.table</a:t>
            </a:r>
            <a:r>
              <a:rPr lang="pt-BR" sz="900" dirty="0"/>
              <a:t>("</a:t>
            </a:r>
            <a:r>
              <a:rPr lang="pt-BR" sz="900" dirty="0" err="1"/>
              <a:t>SimPheno_GWAS_result.txt</a:t>
            </a:r>
            <a:r>
              <a:rPr lang="pt-BR" sz="900" dirty="0"/>
              <a:t>", </a:t>
            </a:r>
            <a:r>
              <a:rPr lang="pt-BR" sz="900" dirty="0" err="1"/>
              <a:t>head</a:t>
            </a:r>
            <a:r>
              <a:rPr lang="pt-BR" sz="900" dirty="0"/>
              <a:t> = TRUE)</a:t>
            </a:r>
          </a:p>
          <a:p>
            <a:r>
              <a:rPr lang="pt-BR" sz="900" dirty="0" err="1"/>
              <a:t>myP</a:t>
            </a:r>
            <a:r>
              <a:rPr lang="pt-BR" sz="900" dirty="0"/>
              <a:t>=</a:t>
            </a:r>
            <a:r>
              <a:rPr lang="pt-BR" sz="900" dirty="0" err="1"/>
              <a:t>as.numeric</a:t>
            </a:r>
            <a:r>
              <a:rPr lang="pt-BR" sz="900" dirty="0"/>
              <a:t>(</a:t>
            </a:r>
            <a:r>
              <a:rPr lang="pt-BR" sz="900" dirty="0" err="1"/>
              <a:t>result</a:t>
            </a:r>
            <a:r>
              <a:rPr lang="pt-BR" sz="900" dirty="0"/>
              <a:t>[,5])</a:t>
            </a:r>
          </a:p>
          <a:p>
            <a:r>
              <a:rPr lang="pt-BR" sz="900" dirty="0" err="1"/>
              <a:t>myGI.MP</a:t>
            </a:r>
            <a:r>
              <a:rPr lang="pt-BR" sz="900" dirty="0"/>
              <a:t>=</a:t>
            </a:r>
            <a:r>
              <a:rPr lang="pt-BR" sz="900" dirty="0" err="1"/>
              <a:t>cbind</a:t>
            </a:r>
            <a:r>
              <a:rPr lang="pt-BR" sz="900" dirty="0"/>
              <a:t>(</a:t>
            </a:r>
            <a:r>
              <a:rPr lang="pt-BR" sz="900" dirty="0" err="1"/>
              <a:t>myGM</a:t>
            </a:r>
            <a:r>
              <a:rPr lang="pt-BR" sz="900" dirty="0"/>
              <a:t>[,-1],</a:t>
            </a:r>
            <a:r>
              <a:rPr lang="pt-BR" sz="900" dirty="0" err="1"/>
              <a:t>myP</a:t>
            </a:r>
            <a:r>
              <a:rPr lang="pt-BR" sz="900" dirty="0"/>
              <a:t>)</a:t>
            </a:r>
          </a:p>
          <a:p>
            <a:r>
              <a:rPr lang="pt-BR" sz="900" dirty="0" err="1"/>
              <a:t>GAPIT.Manhattan</a:t>
            </a:r>
            <a:r>
              <a:rPr lang="pt-BR" sz="900" dirty="0"/>
              <a:t>(GI.MP=</a:t>
            </a:r>
            <a:r>
              <a:rPr lang="pt-BR" sz="900" dirty="0" err="1"/>
              <a:t>myGI.MP,seqQTN</a:t>
            </a:r>
            <a:r>
              <a:rPr lang="pt-BR" sz="900" dirty="0"/>
              <a:t>=</a:t>
            </a:r>
            <a:r>
              <a:rPr lang="pt-BR" sz="900" dirty="0" err="1"/>
              <a:t>mySim$QTN.position</a:t>
            </a:r>
            <a:r>
              <a:rPr lang="pt-BR" sz="900" dirty="0"/>
              <a:t>)</a:t>
            </a:r>
          </a:p>
          <a:p>
            <a:r>
              <a:rPr lang="pt-BR" sz="900" dirty="0"/>
              <a:t>GAPIT.QQ(</a:t>
            </a:r>
            <a:r>
              <a:rPr lang="pt-BR" sz="900" dirty="0" err="1"/>
              <a:t>myP</a:t>
            </a:r>
            <a:r>
              <a:rPr lang="pt-BR" sz="900" dirty="0"/>
              <a:t>)</a:t>
            </a:r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1"/>
            <a:ext cx="5486400" cy="24266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41148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8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Zhiwu\Dropbox\Current\ZZLab\People\Jiabo Wang\cBLUP\SUPER_Idea\SUPER_Idea Revised green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76413"/>
            <a:ext cx="9144000" cy="351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Zhiwu\Dropbox\Current\ZZLab\People\Jiabo Wang\cBLUP\SUPER_Idea\SUPER_Idea Revised yellow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76413"/>
            <a:ext cx="9144000" cy="351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6413"/>
            <a:ext cx="9144000" cy="3517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6413"/>
            <a:ext cx="9144000" cy="3517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6413"/>
            <a:ext cx="9144000" cy="3517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6413"/>
            <a:ext cx="9144000" cy="351740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Bin approach</a:t>
            </a:r>
          </a:p>
        </p:txBody>
      </p:sp>
    </p:spTree>
    <p:extLst>
      <p:ext uri="{BB962C8B-B14F-4D97-AF65-F5344CB8AC3E}">
        <p14:creationId xmlns:p14="http://schemas.microsoft.com/office/powerpoint/2010/main" val="1591146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10" y="0"/>
            <a:ext cx="7841379" cy="6858000"/>
          </a:xfrm>
          <a:prstGeom prst="rect">
            <a:avLst/>
          </a:prstGeom>
        </p:spPr>
      </p:pic>
      <p:sp>
        <p:nvSpPr>
          <p:cNvPr id="13" name="Oval 12"/>
          <p:cNvSpPr/>
          <p:nvPr/>
        </p:nvSpPr>
        <p:spPr>
          <a:xfrm>
            <a:off x="2627053" y="5954751"/>
            <a:ext cx="2096429" cy="75480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0000"/>
                </a:solidFill>
              </a:rPr>
              <a:t>clustered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828478" y="4722134"/>
            <a:ext cx="1527717" cy="19016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0000"/>
                </a:solidFill>
              </a:rPr>
              <a:t>LD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73464" y="3695068"/>
            <a:ext cx="1538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Missing</a:t>
            </a:r>
          </a:p>
          <a:p>
            <a:pPr algn="ctr"/>
            <a:r>
              <a:rPr lang="en-US" dirty="0"/>
              <a:t>(bin too big)</a:t>
            </a:r>
          </a:p>
        </p:txBody>
      </p:sp>
      <p:cxnSp>
        <p:nvCxnSpPr>
          <p:cNvPr id="16" name="Straight Arrow Connector 15"/>
          <p:cNvCxnSpPr>
            <a:stCxn id="15" idx="0"/>
          </p:cNvCxnSpPr>
          <p:nvPr/>
        </p:nvCxnSpPr>
        <p:spPr>
          <a:xfrm flipV="1">
            <a:off x="3942898" y="3118074"/>
            <a:ext cx="312234" cy="57699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5" idx="0"/>
          </p:cNvCxnSpPr>
          <p:nvPr/>
        </p:nvCxnSpPr>
        <p:spPr>
          <a:xfrm flipH="1" flipV="1">
            <a:off x="3675268" y="3118074"/>
            <a:ext cx="267630" cy="57699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605454" y="1380120"/>
            <a:ext cx="1665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False</a:t>
            </a:r>
          </a:p>
          <a:p>
            <a:pPr algn="ctr"/>
            <a:r>
              <a:rPr lang="en-US" dirty="0"/>
              <a:t>(bin too small)</a:t>
            </a:r>
          </a:p>
        </p:txBody>
      </p:sp>
      <p:cxnSp>
        <p:nvCxnSpPr>
          <p:cNvPr id="26" name="Straight Arrow Connector 25"/>
          <p:cNvCxnSpPr>
            <a:stCxn id="25" idx="0"/>
          </p:cNvCxnSpPr>
          <p:nvPr/>
        </p:nvCxnSpPr>
        <p:spPr>
          <a:xfrm flipV="1">
            <a:off x="5438079" y="806205"/>
            <a:ext cx="446049" cy="57391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5" idx="0"/>
          </p:cNvCxnSpPr>
          <p:nvPr/>
        </p:nvCxnSpPr>
        <p:spPr>
          <a:xfrm flipH="1" flipV="1">
            <a:off x="5051503" y="873515"/>
            <a:ext cx="386576" cy="50660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0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t="63835" b="18082"/>
          <a:stretch/>
        </p:blipFill>
        <p:spPr>
          <a:xfrm>
            <a:off x="2773082" y="5568919"/>
            <a:ext cx="3657047" cy="12401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90196"/>
          <a:stretch/>
        </p:blipFill>
        <p:spPr>
          <a:xfrm>
            <a:off x="2773082" y="1105647"/>
            <a:ext cx="3657047" cy="672353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0" y="338328"/>
            <a:ext cx="9144000" cy="767319"/>
          </a:xfrm>
        </p:spPr>
        <p:txBody>
          <a:bodyPr/>
          <a:lstStyle/>
          <a:p>
            <a:r>
              <a:rPr lang="en-US" dirty="0">
                <a:solidFill>
                  <a:srgbClr val="4584D3"/>
                </a:solidFill>
              </a:rPr>
              <a:t>Model Development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9542" b="79129"/>
          <a:stretch/>
        </p:blipFill>
        <p:spPr>
          <a:xfrm>
            <a:off x="2773082" y="1778000"/>
            <a:ext cx="3657047" cy="77694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t="32636" b="51678"/>
          <a:stretch/>
        </p:blipFill>
        <p:spPr>
          <a:xfrm>
            <a:off x="2765196" y="3391649"/>
            <a:ext cx="3657047" cy="107576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t="20479" b="67320"/>
          <a:stretch/>
        </p:blipFill>
        <p:spPr>
          <a:xfrm>
            <a:off x="2773082" y="2554942"/>
            <a:ext cx="3657047" cy="83670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25035" y="1869745"/>
            <a:ext cx="22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Adjustment on marker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6422243" y="2055401"/>
            <a:ext cx="402792" cy="0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825035" y="3421524"/>
            <a:ext cx="24086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Adjustment on covariates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6422243" y="3607180"/>
            <a:ext cx="402792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83788" y="1290027"/>
            <a:ext cx="22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</a:t>
            </a:r>
            <a:r>
              <a:rPr lang="en-US" sz="1600" baseline="-25000" dirty="0"/>
              <a:t>i</a:t>
            </a:r>
            <a:r>
              <a:rPr lang="en-US" sz="1600" dirty="0"/>
              <a:t>: Testing marker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83788" y="2039022"/>
            <a:ext cx="22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Q: Population structure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83788" y="2789070"/>
            <a:ext cx="22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K: Kinship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83788" y="3590801"/>
            <a:ext cx="22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S: Pseudo QTNs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47930" b="36844"/>
          <a:stretch/>
        </p:blipFill>
        <p:spPr>
          <a:xfrm>
            <a:off x="2790492" y="4467414"/>
            <a:ext cx="3657047" cy="104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475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1" grpId="0"/>
      <p:bldP spid="24" grpId="0"/>
      <p:bldP spid="25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t="63835" b="18082"/>
          <a:stretch/>
        </p:blipFill>
        <p:spPr>
          <a:xfrm>
            <a:off x="2773082" y="5568919"/>
            <a:ext cx="3657047" cy="12401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90196"/>
          <a:stretch/>
        </p:blipFill>
        <p:spPr>
          <a:xfrm>
            <a:off x="2773082" y="1105647"/>
            <a:ext cx="3657047" cy="6723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82136"/>
          <a:stretch/>
        </p:blipFill>
        <p:spPr>
          <a:xfrm>
            <a:off x="2773082" y="5556619"/>
            <a:ext cx="3657047" cy="1225176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0" y="338328"/>
            <a:ext cx="9144000" cy="767319"/>
          </a:xfrm>
        </p:spPr>
        <p:txBody>
          <a:bodyPr/>
          <a:lstStyle/>
          <a:p>
            <a:r>
              <a:rPr lang="en-US" dirty="0">
                <a:solidFill>
                  <a:srgbClr val="4584D3"/>
                </a:solidFill>
              </a:rPr>
              <a:t>Model Development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9542" b="79129"/>
          <a:stretch/>
        </p:blipFill>
        <p:spPr>
          <a:xfrm>
            <a:off x="2773082" y="1778000"/>
            <a:ext cx="3657047" cy="77694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t="32636" b="51678"/>
          <a:stretch/>
        </p:blipFill>
        <p:spPr>
          <a:xfrm>
            <a:off x="2765196" y="3391649"/>
            <a:ext cx="3657047" cy="107576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t="20479" b="67320"/>
          <a:stretch/>
        </p:blipFill>
        <p:spPr>
          <a:xfrm>
            <a:off x="2773082" y="2554942"/>
            <a:ext cx="3657047" cy="83670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25035" y="1869745"/>
            <a:ext cx="22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Adjustment on marker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6422243" y="2055401"/>
            <a:ext cx="402792" cy="0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825035" y="3421524"/>
            <a:ext cx="24086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Adjustment on covariates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6422243" y="3607180"/>
            <a:ext cx="402792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83788" y="1290027"/>
            <a:ext cx="22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</a:t>
            </a:r>
            <a:r>
              <a:rPr lang="en-US" sz="1600" baseline="-25000" dirty="0"/>
              <a:t>i</a:t>
            </a:r>
            <a:r>
              <a:rPr lang="en-US" sz="1600" dirty="0"/>
              <a:t>: Testing marker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83788" y="2039022"/>
            <a:ext cx="22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Q: Population structure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83788" y="2789070"/>
            <a:ext cx="22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K: Kinship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83788" y="3590801"/>
            <a:ext cx="22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S: Pseudo QTNs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1732" y="5476189"/>
            <a:ext cx="698218" cy="2561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BLINK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47930" b="36844"/>
          <a:stretch/>
        </p:blipFill>
        <p:spPr>
          <a:xfrm>
            <a:off x="2790492" y="4467414"/>
            <a:ext cx="3657047" cy="104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489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algorithm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56517" y="2285194"/>
            <a:ext cx="3679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y = PC + SNP + 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56517" y="5793609"/>
            <a:ext cx="5062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y = PC + Kinship + SNP + e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431836" y="4184770"/>
            <a:ext cx="3864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y = PC + Kinship + 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69058" y="3861604"/>
            <a:ext cx="2033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/>
              <a:t>QTNs</a:t>
            </a:r>
            <a:endParaRPr lang="en-US" sz="36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5285678" y="2983016"/>
            <a:ext cx="11150" cy="811528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296828" y="4808544"/>
            <a:ext cx="11152" cy="985065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887844" y="4574995"/>
            <a:ext cx="925551" cy="96716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809669" y="4204392"/>
            <a:ext cx="1762330" cy="2936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133493" y="3407756"/>
            <a:ext cx="1135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/>
              <a:t>-2LL</a:t>
            </a:r>
            <a:endParaRPr lang="en-US" sz="3600" dirty="0"/>
          </a:p>
        </p:txBody>
      </p:sp>
      <p:sp>
        <p:nvSpPr>
          <p:cNvPr id="25" name="TextBox 24"/>
          <p:cNvSpPr txBox="1"/>
          <p:nvPr/>
        </p:nvSpPr>
        <p:spPr>
          <a:xfrm>
            <a:off x="5215054" y="2998585"/>
            <a:ext cx="1135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Bins</a:t>
            </a:r>
          </a:p>
        </p:txBody>
      </p:sp>
    </p:spTree>
    <p:extLst>
      <p:ext uri="{BB962C8B-B14F-4D97-AF65-F5344CB8AC3E}">
        <p14:creationId xmlns:p14="http://schemas.microsoft.com/office/powerpoint/2010/main" val="1504381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FarmCPU algorithm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56517" y="5793609"/>
            <a:ext cx="5062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y = PC + QTNs    + SNP + e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431836" y="4184770"/>
            <a:ext cx="3864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y = PC + Kinship + 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69058" y="3861604"/>
            <a:ext cx="2033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/>
              <a:t>QTNs</a:t>
            </a:r>
            <a:endParaRPr lang="en-US" sz="36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5296828" y="4808544"/>
            <a:ext cx="11152" cy="985065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887844" y="4574995"/>
            <a:ext cx="925551" cy="967161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809669" y="4204392"/>
            <a:ext cx="1762330" cy="2936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133493" y="3407756"/>
            <a:ext cx="1135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/>
              <a:t>-2LL</a:t>
            </a:r>
            <a:endParaRPr lang="en-US"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3356517" y="2285194"/>
            <a:ext cx="3679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y = PC + SNP + e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5285678" y="2983016"/>
            <a:ext cx="11150" cy="811528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215054" y="2998585"/>
            <a:ext cx="1135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Bins</a:t>
            </a:r>
          </a:p>
        </p:txBody>
      </p:sp>
    </p:spTree>
    <p:extLst>
      <p:ext uri="{BB962C8B-B14F-4D97-AF65-F5344CB8AC3E}">
        <p14:creationId xmlns:p14="http://schemas.microsoft.com/office/powerpoint/2010/main" val="16357658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3668</TotalTime>
  <Words>1796</Words>
  <Application>Microsoft Macintosh PowerPoint</Application>
  <PresentationFormat>On-screen Show (4:3)</PresentationFormat>
  <Paragraphs>293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ＭＳ Ｐゴシック</vt:lpstr>
      <vt:lpstr>华文楷体</vt:lpstr>
      <vt:lpstr>华文新魏</vt:lpstr>
      <vt:lpstr>Calibri</vt:lpstr>
      <vt:lpstr>Cambria Math</vt:lpstr>
      <vt:lpstr>Candara</vt:lpstr>
      <vt:lpstr>Constantia</vt:lpstr>
      <vt:lpstr>Symbol</vt:lpstr>
      <vt:lpstr>Verdana</vt:lpstr>
      <vt:lpstr>Waveform</vt:lpstr>
      <vt:lpstr>Statistical Genomics</vt:lpstr>
      <vt:lpstr>Outline</vt:lpstr>
      <vt:lpstr>PowerPoint Presentation</vt:lpstr>
      <vt:lpstr>Bin approach</vt:lpstr>
      <vt:lpstr>PowerPoint Presentation</vt:lpstr>
      <vt:lpstr>Model Development</vt:lpstr>
      <vt:lpstr>Model Development</vt:lpstr>
      <vt:lpstr>SUPER algorithm</vt:lpstr>
      <vt:lpstr>FarmCPU algorithm</vt:lpstr>
      <vt:lpstr>BLINK algorithm</vt:lpstr>
      <vt:lpstr>Remove SNPs in LD</vt:lpstr>
      <vt:lpstr>Bayesian information criterion</vt:lpstr>
      <vt:lpstr>Bayesian information criterion</vt:lpstr>
      <vt:lpstr>PowerPoint Presentation</vt:lpstr>
      <vt:lpstr>BLINK is super fast</vt:lpstr>
      <vt:lpstr>PowerPoint Presentation</vt:lpstr>
      <vt:lpstr>Format of phenotype data</vt:lpstr>
      <vt:lpstr>Formats of genotype data</vt:lpstr>
      <vt:lpstr>Format and file name extention</vt:lpstr>
      <vt:lpstr>Numeric format</vt:lpstr>
      <vt:lpstr>Run BLINK from command line</vt:lpstr>
      <vt:lpstr>Output </vt:lpstr>
      <vt:lpstr>PowerPoint Presentation</vt:lpstr>
      <vt:lpstr>Demonstration</vt:lpstr>
      <vt:lpstr>Import GAPIT</vt:lpstr>
      <vt:lpstr>Import data and simulation</vt:lpstr>
      <vt:lpstr>ttest</vt:lpstr>
      <vt:lpstr>GLM</vt:lpstr>
      <vt:lpstr>MLM</vt:lpstr>
      <vt:lpstr>CMLM</vt:lpstr>
      <vt:lpstr>SUPER</vt:lpstr>
      <vt:lpstr>FarmCPU</vt:lpstr>
      <vt:lpstr>BLINK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Genomics</dc:title>
  <dc:creator>Zhiwu Zhang</dc:creator>
  <cp:lastModifiedBy>Zhang, Zhiwu</cp:lastModifiedBy>
  <cp:revision>318</cp:revision>
  <cp:lastPrinted>2015-09-01T19:21:20Z</cp:lastPrinted>
  <dcterms:created xsi:type="dcterms:W3CDTF">2013-08-24T13:03:35Z</dcterms:created>
  <dcterms:modified xsi:type="dcterms:W3CDTF">2018-03-26T17:07:27Z</dcterms:modified>
</cp:coreProperties>
</file>

<file path=docProps/thumbnail.jpeg>
</file>